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256" r:id="rId3"/>
    <p:sldId id="257" r:id="rId4"/>
    <p:sldId id="368" r:id="rId5"/>
    <p:sldId id="311" r:id="rId6"/>
    <p:sldId id="262" r:id="rId7"/>
    <p:sldId id="263" r:id="rId8"/>
    <p:sldId id="274" r:id="rId9"/>
    <p:sldId id="281" r:id="rId10"/>
    <p:sldId id="277" r:id="rId11"/>
    <p:sldId id="279" r:id="rId12"/>
    <p:sldId id="286" r:id="rId13"/>
    <p:sldId id="283" r:id="rId14"/>
    <p:sldId id="284" r:id="rId15"/>
    <p:sldId id="366" r:id="rId16"/>
    <p:sldId id="374" r:id="rId17"/>
    <p:sldId id="351" r:id="rId18"/>
    <p:sldId id="308" r:id="rId19"/>
    <p:sldId id="309" r:id="rId20"/>
    <p:sldId id="367" r:id="rId21"/>
    <p:sldId id="369" r:id="rId22"/>
    <p:sldId id="370" r:id="rId23"/>
    <p:sldId id="371" r:id="rId24"/>
    <p:sldId id="372" r:id="rId25"/>
    <p:sldId id="312" r:id="rId26"/>
    <p:sldId id="37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25" r:id="rId37"/>
    <p:sldId id="324" r:id="rId38"/>
    <p:sldId id="363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3FAE4-9FA7-454D-9B27-67732EF0B61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8884-6EA3-47D1-8C1A-5161EBCA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49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7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3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4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828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05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68349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6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21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5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3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032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96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144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4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8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8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8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2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1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8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7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8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8ACFC6-DCA2-47C6-BB70-84F03C468EF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3C5D27-2F12-4D91-950D-96CE29EB08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153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www.google.com/imgres?imgurl=https://images-eu.ssl-images-amazon.com/images/I/31qZAkk-ziL._AC_SS350_.jpg&amp;imgrefurl=https://www.amazon.co.uk/Star-Treasury-Tags-Metal-ended-Green/dp/B000I5ZI36&amp;docid=KHaNeCWF9v93dM&amp;tbnid=Y6TcuE9WsmRDLM:&amp;vet=10ahUKEwin47HN8aLhAhXbSBUIHa9MBvgQMwi5ASgFMAU..i&amp;w=350&amp;h=350&amp;safe=strict&amp;bih=963&amp;biw=1920&amp;q=flash%20cards%20treasury%20tags&amp;ved=0ahUKEwin47HN8aLhAhXbSBUIHa9MBvgQMwi5ASgFMAU&amp;iact=mrc&amp;uact=8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oogle.com/imgres?imgurl=https://images-na.ssl-images-amazon.com/images/I/51IR%2Bvs3D%2BL._SX355_.jpg&amp;imgrefurl=https://www.amazon.co.uk/plastic-document-wallets-closing-button/dp/B00BARNUK4&amp;docid=psW6kAz6A8oSZM&amp;tbnid=jii8tX05E4NdJM:&amp;vet=10ahUKEwi6s-6B8qLhAhVtRBUIHQfCCIsQMwj1ASgBMAE..i&amp;w=355&amp;h=296&amp;safe=strict&amp;bih=963&amp;biw=1920&amp;q=plastic%20wallets&amp;ved=0ahUKEwi6s-6B8qLhAhVtRBUIHQfCCIsQMwj1ASgBMAE&amp;iact=mrc&amp;uact=8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imgres?imgurl=https://previews.123rf.com/images/jitanong714/jitanong7141709/jitanong714170900029/86502186-rubber-bands-isolated-on-white-background-elastic-bands-or-gum-band-made-of-natural-rubber-usually-r.jpg&amp;imgrefurl=https://www.123rf.com/photo_86502186_rubber-bands-isolated-on-white-background-elastic-bands-or-gum-band-made-of-natural-rubber-usually-r.html&amp;docid=EQJt2bMHQqyMcM&amp;tbnid=gArQpzVCzYipZM:&amp;vet=10ahUKEwi6ptnw8aLhAhU9QxUIHXQHCQMQMwihASgNMA0..i&amp;w=1300&amp;h=866&amp;safe=strict&amp;bih=963&amp;biw=1920&amp;q=elastic%20bands&amp;ved=0ahUKEwi6ptnw8aLhAhU9QxUIHXQHCQMQMwihASgNMA0&amp;iact=mrc&amp;uact=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www.topuniversities.com/sites/default/files/styles/lead_article_image/public/blogs/lead-images/5%20Final%20Exam%20Tips.jpg&amp;imgrefurl=https://www.topuniversities.com/blog/5-final-exam-tips&amp;docid=gbFfA585CXtJ8M&amp;tbnid=qn7ovqC4lBF3aM:&amp;vet=10ahUKEwiZv6e676LhAhXvAWMBHZI7BroQMwh5KA4wDg..i&amp;w=700&amp;h=325&amp;safe=strict&amp;bih=963&amp;biw=1920&amp;q=exam%20&amp;ved=0ahUKEwiZv6e676LhAhXvAWMBHZI7BroQMwh5KA4wDg&amp;iact=mrc&amp;uact=8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DD4D06-1245-4BD2-B676-825D8D35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188012"/>
            <a:ext cx="5626376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Year 10 </a:t>
            </a:r>
            <a:r>
              <a:rPr lang="en-US"/>
              <a:t>Parents’ Information </a:t>
            </a:r>
            <a:r>
              <a:rPr lang="en-US" dirty="0"/>
              <a:t>Evening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0E6138-411E-4BAC-A3B6-9593ED44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20" y="1998312"/>
            <a:ext cx="7886700" cy="4111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Study &amp; Revision Skills - </a:t>
            </a:r>
            <a:r>
              <a:rPr lang="en-US" b="1" dirty="0" err="1"/>
              <a:t>Mrs</a:t>
            </a:r>
            <a:r>
              <a:rPr lang="en-US" b="1" dirty="0"/>
              <a:t> Kruczyk</a:t>
            </a: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English – Mr. Dunham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Maths</a:t>
            </a:r>
            <a:r>
              <a:rPr lang="en-US" b="1" dirty="0"/>
              <a:t> – Mr. Roman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Science – Miss Haria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Well-Being - </a:t>
            </a:r>
            <a:r>
              <a:rPr lang="en-US" b="1" dirty="0" err="1"/>
              <a:t>Mrs</a:t>
            </a:r>
            <a:r>
              <a:rPr lang="en-US" b="1" dirty="0"/>
              <a:t> Kruczyk</a:t>
            </a:r>
            <a:endParaRPr lang="en-GB" b="1" dirty="0"/>
          </a:p>
          <a:p>
            <a:pPr marL="0" indent="0">
              <a:buNone/>
            </a:pPr>
            <a:r>
              <a:rPr lang="en-US" dirty="0"/>
              <a:t>Supporting your child during the exam preparation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B17954C-3CC4-4C0A-A8D7-68429F557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708"/>
            <a:ext cx="2762393" cy="187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31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F846-9C96-4E3A-9DF7-CC1A05C0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Leitner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81" y="1540748"/>
            <a:ext cx="7136295" cy="38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0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4DB2-4352-4095-9F65-0BAD2A70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Leitner system</a:t>
            </a:r>
          </a:p>
        </p:txBody>
      </p:sp>
      <p:pic>
        <p:nvPicPr>
          <p:cNvPr id="4099" name="Picture 3" descr="Image result for flash cards treasury tags">
            <a:hlinkClick r:id="rId2"/>
            <a:extLst>
              <a:ext uri="{FF2B5EF4-FFF2-40B4-BE49-F238E27FC236}">
                <a16:creationId xmlns:a16="http://schemas.microsoft.com/office/drawing/2014/main" id="{5834CF72-739D-418F-895E-5BA9C1D6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19" y="1703589"/>
            <a:ext cx="3932542" cy="39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mage result for elastic bands">
            <a:hlinkClick r:id="rId4"/>
            <a:extLst>
              <a:ext uri="{FF2B5EF4-FFF2-40B4-BE49-F238E27FC236}">
                <a16:creationId xmlns:a16="http://schemas.microsoft.com/office/drawing/2014/main" id="{05191D07-F43F-4AA7-84AB-11027F7E2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1"/>
          <a:stretch/>
        </p:blipFill>
        <p:spPr bwMode="auto">
          <a:xfrm rot="1269163">
            <a:off x="2785621" y="2136187"/>
            <a:ext cx="3702851" cy="36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 result for plastic wallets">
            <a:hlinkClick r:id="rId6"/>
            <a:extLst>
              <a:ext uri="{FF2B5EF4-FFF2-40B4-BE49-F238E27FC236}">
                <a16:creationId xmlns:a16="http://schemas.microsoft.com/office/drawing/2014/main" id="{D25E0C93-6D70-4886-8220-6CF8A79D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213">
            <a:off x="2803156" y="2304639"/>
            <a:ext cx="3276529" cy="27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Wham Storage Pack of 5 - 30 Litre Stackand Store Plastic Storage Boxes">
            <a:extLst>
              <a:ext uri="{FF2B5EF4-FFF2-40B4-BE49-F238E27FC236}">
                <a16:creationId xmlns:a16="http://schemas.microsoft.com/office/drawing/2014/main" id="{4EBFCB15-FDAE-4A1A-B501-998FE4D3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49" y="2505842"/>
            <a:ext cx="2375702" cy="23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97E8-4F38-4728-B9FB-4333708A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timetable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1B0E4-1A9E-44A5-9A90-E7244D786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3" t="10655" r="21598" b="17809"/>
          <a:stretch/>
        </p:blipFill>
        <p:spPr>
          <a:xfrm>
            <a:off x="2622429" y="1689933"/>
            <a:ext cx="6317524" cy="4253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8C874D-9020-47A2-B3F8-18358B8F7D90}"/>
              </a:ext>
            </a:extLst>
          </p:cNvPr>
          <p:cNvCxnSpPr>
            <a:cxnSpLocks/>
          </p:cNvCxnSpPr>
          <p:nvPr/>
        </p:nvCxnSpPr>
        <p:spPr>
          <a:xfrm>
            <a:off x="2099821" y="2293983"/>
            <a:ext cx="1336249" cy="515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B0D44D-8516-4ECB-96BD-FBCFC7A79A17}"/>
              </a:ext>
            </a:extLst>
          </p:cNvPr>
          <p:cNvSpPr txBox="1"/>
          <p:nvPr/>
        </p:nvSpPr>
        <p:spPr>
          <a:xfrm>
            <a:off x="763572" y="1828437"/>
            <a:ext cx="1336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Here you write the topics that you are going to revise that day.</a:t>
            </a:r>
          </a:p>
        </p:txBody>
      </p:sp>
      <p:pic>
        <p:nvPicPr>
          <p:cNvPr id="16" name="Graphic 15" descr="Small paint brush">
            <a:extLst>
              <a:ext uri="{FF2B5EF4-FFF2-40B4-BE49-F238E27FC236}">
                <a16:creationId xmlns:a16="http://schemas.microsoft.com/office/drawing/2014/main" id="{0871836F-F951-409D-B967-8D5D7B0FDB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5428" y="4122641"/>
            <a:ext cx="685800" cy="685800"/>
          </a:xfrm>
          <a:prstGeom prst="rect">
            <a:avLst/>
          </a:prstGeom>
        </p:spPr>
      </p:pic>
      <p:pic>
        <p:nvPicPr>
          <p:cNvPr id="18" name="Graphic 17" descr="Xylophone">
            <a:extLst>
              <a:ext uri="{FF2B5EF4-FFF2-40B4-BE49-F238E27FC236}">
                <a16:creationId xmlns:a16="http://schemas.microsoft.com/office/drawing/2014/main" id="{72FDF51E-9F2C-43E7-853F-2ADA92BF45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7400" y="4122641"/>
            <a:ext cx="685800" cy="685800"/>
          </a:xfrm>
          <a:prstGeom prst="rect">
            <a:avLst/>
          </a:prstGeom>
        </p:spPr>
      </p:pic>
      <p:pic>
        <p:nvPicPr>
          <p:cNvPr id="20" name="Graphic 19" descr="Beaker">
            <a:extLst>
              <a:ext uri="{FF2B5EF4-FFF2-40B4-BE49-F238E27FC236}">
                <a16:creationId xmlns:a16="http://schemas.microsoft.com/office/drawing/2014/main" id="{1C9B7095-9038-407B-8775-78A767A1DE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19064" y="4051726"/>
            <a:ext cx="685800" cy="685800"/>
          </a:xfrm>
          <a:prstGeom prst="rect">
            <a:avLst/>
          </a:prstGeom>
        </p:spPr>
      </p:pic>
      <p:pic>
        <p:nvPicPr>
          <p:cNvPr id="22" name="Graphic 21" descr="Globe">
            <a:extLst>
              <a:ext uri="{FF2B5EF4-FFF2-40B4-BE49-F238E27FC236}">
                <a16:creationId xmlns:a16="http://schemas.microsoft.com/office/drawing/2014/main" id="{C586CEF2-53AE-4C45-B724-F5D54BA7D3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04603" y="2489632"/>
            <a:ext cx="685800" cy="685800"/>
          </a:xfrm>
          <a:prstGeom prst="rect">
            <a:avLst/>
          </a:prstGeom>
        </p:spPr>
      </p:pic>
      <p:pic>
        <p:nvPicPr>
          <p:cNvPr id="24" name="Graphic 23" descr="Books">
            <a:extLst>
              <a:ext uri="{FF2B5EF4-FFF2-40B4-BE49-F238E27FC236}">
                <a16:creationId xmlns:a16="http://schemas.microsoft.com/office/drawing/2014/main" id="{4CC9B81D-6776-46B1-9DC0-F8DFA453DBE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35428" y="2523739"/>
            <a:ext cx="685800" cy="685800"/>
          </a:xfrm>
          <a:prstGeom prst="rect">
            <a:avLst/>
          </a:prstGeom>
        </p:spPr>
      </p:pic>
      <p:pic>
        <p:nvPicPr>
          <p:cNvPr id="26" name="Graphic 25" descr="Books on shelf">
            <a:extLst>
              <a:ext uri="{FF2B5EF4-FFF2-40B4-BE49-F238E27FC236}">
                <a16:creationId xmlns:a16="http://schemas.microsoft.com/office/drawing/2014/main" id="{E0811C3C-9B6E-4584-A572-44C56E7FCD1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61808" y="2486875"/>
            <a:ext cx="685800" cy="685800"/>
          </a:xfrm>
          <a:prstGeom prst="rect">
            <a:avLst/>
          </a:prstGeom>
        </p:spPr>
      </p:pic>
      <p:pic>
        <p:nvPicPr>
          <p:cNvPr id="28" name="Graphic 27" descr="Ruler">
            <a:extLst>
              <a:ext uri="{FF2B5EF4-FFF2-40B4-BE49-F238E27FC236}">
                <a16:creationId xmlns:a16="http://schemas.microsoft.com/office/drawing/2014/main" id="{98C679EE-76E9-41E4-9607-3A501D2D060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10108" y="2551507"/>
            <a:ext cx="685800" cy="685800"/>
          </a:xfrm>
          <a:prstGeom prst="rect">
            <a:avLst/>
          </a:prstGeom>
        </p:spPr>
      </p:pic>
      <p:pic>
        <p:nvPicPr>
          <p:cNvPr id="29" name="Graphic 28" descr="Books">
            <a:extLst>
              <a:ext uri="{FF2B5EF4-FFF2-40B4-BE49-F238E27FC236}">
                <a16:creationId xmlns:a16="http://schemas.microsoft.com/office/drawing/2014/main" id="{799A0844-B3BF-4C2F-86EA-D9397953663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04898" y="4215304"/>
            <a:ext cx="685800" cy="685800"/>
          </a:xfrm>
          <a:prstGeom prst="rect">
            <a:avLst/>
          </a:prstGeom>
        </p:spPr>
      </p:pic>
      <p:pic>
        <p:nvPicPr>
          <p:cNvPr id="30" name="Graphic 29" descr="Atom">
            <a:extLst>
              <a:ext uri="{FF2B5EF4-FFF2-40B4-BE49-F238E27FC236}">
                <a16:creationId xmlns:a16="http://schemas.microsoft.com/office/drawing/2014/main" id="{D8E6E60B-0045-46F5-9028-39B9FDEBEC2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43836" y="4215304"/>
            <a:ext cx="685800" cy="685800"/>
          </a:xfrm>
          <a:prstGeom prst="rect">
            <a:avLst/>
          </a:prstGeom>
        </p:spPr>
      </p:pic>
      <p:pic>
        <p:nvPicPr>
          <p:cNvPr id="31" name="Graphic 30" descr="Atom">
            <a:extLst>
              <a:ext uri="{FF2B5EF4-FFF2-40B4-BE49-F238E27FC236}">
                <a16:creationId xmlns:a16="http://schemas.microsoft.com/office/drawing/2014/main" id="{202D83A5-D81E-4ACB-B1B2-F9003EDF761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76413" y="2463374"/>
            <a:ext cx="685800" cy="68580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41BB57-40D5-44E0-BDAC-4398389D571D}"/>
              </a:ext>
            </a:extLst>
          </p:cNvPr>
          <p:cNvCxnSpPr>
            <a:cxnSpLocks/>
          </p:cNvCxnSpPr>
          <p:nvPr/>
        </p:nvCxnSpPr>
        <p:spPr>
          <a:xfrm>
            <a:off x="2099821" y="3260368"/>
            <a:ext cx="756501" cy="581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AB74EF2-F9C1-4318-A1D0-DF9CC0279BD0}"/>
              </a:ext>
            </a:extLst>
          </p:cNvPr>
          <p:cNvSpPr txBox="1"/>
          <p:nvPr/>
        </p:nvSpPr>
        <p:spPr>
          <a:xfrm>
            <a:off x="789306" y="2774418"/>
            <a:ext cx="1336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Once you finish your revision you say how it all went.</a:t>
            </a:r>
          </a:p>
        </p:txBody>
      </p:sp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12EEB9C2-04F2-4089-B773-6DA6808DA06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86388" y="3180663"/>
            <a:ext cx="242151" cy="242151"/>
          </a:xfrm>
          <a:prstGeom prst="rect">
            <a:avLst/>
          </a:prstGeom>
        </p:spPr>
      </p:pic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36F9865E-093B-4A00-BEC6-4DAE6F18554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53214" y="4816423"/>
            <a:ext cx="242151" cy="242151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id="{3BF9004C-A096-453C-9CEC-0712D4CF9E2F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78885" y="4810984"/>
            <a:ext cx="242151" cy="223952"/>
          </a:xfrm>
          <a:prstGeom prst="rect">
            <a:avLst/>
          </a:prstGeom>
        </p:spPr>
      </p:pic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id="{78279A56-B337-4FA6-A6E7-BB52905A54B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98238" y="4895687"/>
            <a:ext cx="242151" cy="242151"/>
          </a:xfrm>
          <a:prstGeom prst="rect">
            <a:avLst/>
          </a:prstGeom>
        </p:spPr>
      </p:pic>
      <p:pic>
        <p:nvPicPr>
          <p:cNvPr id="46" name="Graphic 45" descr="Checkmark">
            <a:extLst>
              <a:ext uri="{FF2B5EF4-FFF2-40B4-BE49-F238E27FC236}">
                <a16:creationId xmlns:a16="http://schemas.microsoft.com/office/drawing/2014/main" id="{1E7251CA-F2E1-4FF6-A1F6-E059C62D6258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12543" y="3209539"/>
            <a:ext cx="242151" cy="242151"/>
          </a:xfrm>
          <a:prstGeom prst="rect">
            <a:avLst/>
          </a:prstGeom>
        </p:spPr>
      </p:pic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id="{AB7BBD94-5FB2-4B16-8BD4-6A78A3C7C909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3359" y="3209539"/>
            <a:ext cx="242151" cy="242151"/>
          </a:xfrm>
          <a:prstGeom prst="rect">
            <a:avLst/>
          </a:prstGeom>
        </p:spPr>
      </p:pic>
      <p:pic>
        <p:nvPicPr>
          <p:cNvPr id="48" name="Graphic 47" descr="Checkmark">
            <a:extLst>
              <a:ext uri="{FF2B5EF4-FFF2-40B4-BE49-F238E27FC236}">
                <a16:creationId xmlns:a16="http://schemas.microsoft.com/office/drawing/2014/main" id="{1AD73CFD-0C9C-4BCF-A3E5-B7AA9B7E74A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98587" y="3209539"/>
            <a:ext cx="242151" cy="242151"/>
          </a:xfrm>
          <a:prstGeom prst="rect">
            <a:avLst/>
          </a:prstGeom>
        </p:spPr>
      </p:pic>
      <p:pic>
        <p:nvPicPr>
          <p:cNvPr id="49" name="Graphic 48" descr="Checkmark">
            <a:extLst>
              <a:ext uri="{FF2B5EF4-FFF2-40B4-BE49-F238E27FC236}">
                <a16:creationId xmlns:a16="http://schemas.microsoft.com/office/drawing/2014/main" id="{2D24870C-F626-4056-8E49-F18BE9869CA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2209" y="3237307"/>
            <a:ext cx="242151" cy="242151"/>
          </a:xfrm>
          <a:prstGeom prst="rect">
            <a:avLst/>
          </a:prstGeom>
        </p:spPr>
      </p:pic>
      <p:pic>
        <p:nvPicPr>
          <p:cNvPr id="50" name="Graphic 49" descr="Checkmark">
            <a:extLst>
              <a:ext uri="{FF2B5EF4-FFF2-40B4-BE49-F238E27FC236}">
                <a16:creationId xmlns:a16="http://schemas.microsoft.com/office/drawing/2014/main" id="{A4805452-3E97-4FFB-A282-991EADF48775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30789" y="4809914"/>
            <a:ext cx="242151" cy="242151"/>
          </a:xfrm>
          <a:prstGeom prst="rect">
            <a:avLst/>
          </a:prstGeom>
        </p:spPr>
      </p:pic>
      <p:pic>
        <p:nvPicPr>
          <p:cNvPr id="51" name="Graphic 50" descr="Checkmark">
            <a:extLst>
              <a:ext uri="{FF2B5EF4-FFF2-40B4-BE49-F238E27FC236}">
                <a16:creationId xmlns:a16="http://schemas.microsoft.com/office/drawing/2014/main" id="{3ABE031A-6E59-4DB0-ADC8-50C7AD0A208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4504" y="4821620"/>
            <a:ext cx="242151" cy="242151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5F5CC0-3E61-468D-9652-5DAABDA0C56A}"/>
              </a:ext>
            </a:extLst>
          </p:cNvPr>
          <p:cNvCxnSpPr>
            <a:cxnSpLocks/>
          </p:cNvCxnSpPr>
          <p:nvPr/>
        </p:nvCxnSpPr>
        <p:spPr>
          <a:xfrm flipV="1">
            <a:off x="2089565" y="3671492"/>
            <a:ext cx="929499" cy="651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D1A2C42-E7A7-4CF6-BA61-836DBB555B7C}"/>
              </a:ext>
            </a:extLst>
          </p:cNvPr>
          <p:cNvSpPr txBox="1"/>
          <p:nvPr/>
        </p:nvSpPr>
        <p:spPr>
          <a:xfrm>
            <a:off x="779050" y="3837279"/>
            <a:ext cx="13362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Then you write which bits you are going to recap and where you can find them.</a:t>
            </a:r>
          </a:p>
        </p:txBody>
      </p:sp>
      <p:pic>
        <p:nvPicPr>
          <p:cNvPr id="55" name="Graphic 54" descr="Atom">
            <a:extLst>
              <a:ext uri="{FF2B5EF4-FFF2-40B4-BE49-F238E27FC236}">
                <a16:creationId xmlns:a16="http://schemas.microsoft.com/office/drawing/2014/main" id="{8A29BABE-2C8D-497A-BCDF-129B2660235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0888" y="3595128"/>
            <a:ext cx="242152" cy="242152"/>
          </a:xfrm>
          <a:prstGeom prst="rect">
            <a:avLst/>
          </a:prstGeom>
        </p:spPr>
      </p:pic>
      <p:pic>
        <p:nvPicPr>
          <p:cNvPr id="56" name="Graphic 55" descr="Ruler">
            <a:extLst>
              <a:ext uri="{FF2B5EF4-FFF2-40B4-BE49-F238E27FC236}">
                <a16:creationId xmlns:a16="http://schemas.microsoft.com/office/drawing/2014/main" id="{29F9B602-033E-43BF-BD5C-5394FC60284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44962" y="3553775"/>
            <a:ext cx="324855" cy="324855"/>
          </a:xfrm>
          <a:prstGeom prst="rect">
            <a:avLst/>
          </a:prstGeom>
        </p:spPr>
      </p:pic>
      <p:pic>
        <p:nvPicPr>
          <p:cNvPr id="57" name="Graphic 56" descr="Small paint brush">
            <a:extLst>
              <a:ext uri="{FF2B5EF4-FFF2-40B4-BE49-F238E27FC236}">
                <a16:creationId xmlns:a16="http://schemas.microsoft.com/office/drawing/2014/main" id="{9CA7464C-9D61-413A-A79F-DD2FC870E9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0600" y="5168067"/>
            <a:ext cx="242151" cy="242151"/>
          </a:xfrm>
          <a:prstGeom prst="rect">
            <a:avLst/>
          </a:prstGeom>
        </p:spPr>
      </p:pic>
      <p:pic>
        <p:nvPicPr>
          <p:cNvPr id="58" name="Graphic 57" descr="Beaker">
            <a:extLst>
              <a:ext uri="{FF2B5EF4-FFF2-40B4-BE49-F238E27FC236}">
                <a16:creationId xmlns:a16="http://schemas.microsoft.com/office/drawing/2014/main" id="{A72B3CC5-58B9-45DF-ADCC-0A5BDC795E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94641" y="5241729"/>
            <a:ext cx="249417" cy="24941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D03BF4-C112-4F92-AF04-DBAA4B6DA21B}"/>
              </a:ext>
            </a:extLst>
          </p:cNvPr>
          <p:cNvSpPr/>
          <p:nvPr/>
        </p:nvSpPr>
        <p:spPr>
          <a:xfrm>
            <a:off x="3704864" y="1828437"/>
            <a:ext cx="3038972" cy="298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9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E3D9-3D36-4951-B41C-248A30BF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085677-BEA6-4E9C-8809-CC2BE1245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2081213"/>
            <a:ext cx="3594100" cy="2695575"/>
          </a:xfrm>
        </p:spPr>
      </p:pic>
      <p:pic>
        <p:nvPicPr>
          <p:cNvPr id="3075" name="Picture 3" descr="Image result for exam">
            <a:hlinkClick r:id="rId3"/>
            <a:extLst>
              <a:ext uri="{FF2B5EF4-FFF2-40B4-BE49-F238E27FC236}">
                <a16:creationId xmlns:a16="http://schemas.microsoft.com/office/drawing/2014/main" id="{DEA7A7EC-832E-4E5A-802B-DE6B1779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48" y="976308"/>
            <a:ext cx="3441152" cy="159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89995-AF48-4CC0-A9F6-97D7A9BA07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9" y="3231037"/>
            <a:ext cx="3539468" cy="23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C965-A75B-49A3-817E-E4499CA2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39" y="322404"/>
            <a:ext cx="7633742" cy="804031"/>
          </a:xfrm>
        </p:spPr>
        <p:txBody>
          <a:bodyPr/>
          <a:lstStyle/>
          <a:p>
            <a:pPr algn="ctr"/>
            <a:r>
              <a:rPr lang="en-GB" dirty="0"/>
              <a:t>Don’t break the chain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DB96E5-EC62-43B9-B536-C2322F41E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32" y="1373486"/>
            <a:ext cx="4306065" cy="286563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B311CD-0A18-4F0A-A5F3-4778379DD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64" y="4671310"/>
            <a:ext cx="6400000" cy="18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8A627-EAC3-B4DA-7283-B69048DA4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41"/>
          <a:stretch/>
        </p:blipFill>
        <p:spPr>
          <a:xfrm>
            <a:off x="2030711" y="418011"/>
            <a:ext cx="5082578" cy="61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9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99D5D-73F4-4B00-AC60-AB86A0697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001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1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56371994-F5DA-4B58-8391-CF94DEDDD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60" y="1322785"/>
            <a:ext cx="334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b="1"/>
              <a:t>GCSE English Language</a:t>
            </a:r>
            <a:endParaRPr lang="en-GB" altLang="en-US" sz="240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97F2731-0733-4C0F-BBB0-C6117BB73BB2}"/>
              </a:ext>
            </a:extLst>
          </p:cNvPr>
          <p:cNvSpPr txBox="1">
            <a:spLocks/>
          </p:cNvSpPr>
          <p:nvPr/>
        </p:nvSpPr>
        <p:spPr>
          <a:xfrm>
            <a:off x="1485900" y="1970486"/>
            <a:ext cx="6172200" cy="159186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b="1" u="sng" dirty="0"/>
              <a:t>Two</a:t>
            </a:r>
            <a:r>
              <a:rPr lang="en-GB" sz="2100" dirty="0"/>
              <a:t> examinations to be sat in Summer 2024;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b="1" dirty="0"/>
              <a:t>Component 1</a:t>
            </a:r>
            <a:r>
              <a:rPr lang="en-GB" sz="2100" dirty="0"/>
              <a:t>: </a:t>
            </a:r>
            <a:r>
              <a:rPr lang="en-GB" sz="2100" dirty="0">
                <a:solidFill>
                  <a:schemeClr val="accent4">
                    <a:lumMod val="50000"/>
                  </a:schemeClr>
                </a:solidFill>
              </a:rPr>
              <a:t>Fiction</a:t>
            </a:r>
            <a:r>
              <a:rPr lang="en-GB" sz="2100" dirty="0"/>
              <a:t> and </a:t>
            </a:r>
            <a:r>
              <a:rPr lang="en-GB" sz="2100" dirty="0">
                <a:solidFill>
                  <a:srgbClr val="0070C0"/>
                </a:solidFill>
              </a:rPr>
              <a:t>Imaginative Writing</a:t>
            </a:r>
            <a:r>
              <a:rPr lang="en-GB" sz="2100" dirty="0"/>
              <a:t> (40%);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b="1" dirty="0"/>
              <a:t>Component 2</a:t>
            </a:r>
            <a:r>
              <a:rPr lang="en-GB" sz="2100" dirty="0"/>
              <a:t>: </a:t>
            </a:r>
            <a:r>
              <a:rPr lang="en-GB" sz="2100" dirty="0">
                <a:solidFill>
                  <a:srgbClr val="FF0000"/>
                </a:solidFill>
              </a:rPr>
              <a:t>Non-fiction</a:t>
            </a:r>
            <a:r>
              <a:rPr lang="en-GB" sz="2100" dirty="0"/>
              <a:t> and </a:t>
            </a:r>
            <a:r>
              <a:rPr lang="en-GB" sz="2100" dirty="0">
                <a:solidFill>
                  <a:srgbClr val="0070C0"/>
                </a:solidFill>
              </a:rPr>
              <a:t>Transactional Writing</a:t>
            </a:r>
            <a:r>
              <a:rPr lang="en-GB" sz="2100" dirty="0"/>
              <a:t> (60%).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0A0E6-78CD-4496-B60C-BF2DCC7660F8}"/>
              </a:ext>
            </a:extLst>
          </p:cNvPr>
          <p:cNvSpPr txBox="1"/>
          <p:nvPr/>
        </p:nvSpPr>
        <p:spPr>
          <a:xfrm>
            <a:off x="4086226" y="3292079"/>
            <a:ext cx="372665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50" dirty="0">
                <a:solidFill>
                  <a:schemeClr val="accent4">
                    <a:lumMod val="50000"/>
                  </a:schemeClr>
                </a:solidFill>
                <a:latin typeface="Eras Demi ITC" panose="020B0805030504020804" pitchFamily="34" charset="0"/>
              </a:rPr>
              <a:t>Encourage reading of Heritage Fiction – the classics, such as Charles Dickens, the </a:t>
            </a:r>
            <a:r>
              <a:rPr lang="en-GB" sz="1650" dirty="0" err="1">
                <a:solidFill>
                  <a:schemeClr val="accent4">
                    <a:lumMod val="50000"/>
                  </a:schemeClr>
                </a:solidFill>
                <a:latin typeface="Eras Demi ITC" panose="020B0805030504020804" pitchFamily="34" charset="0"/>
              </a:rPr>
              <a:t>Brontë</a:t>
            </a:r>
            <a:r>
              <a:rPr lang="en-GB" sz="1650" dirty="0">
                <a:solidFill>
                  <a:schemeClr val="accent4">
                    <a:lumMod val="50000"/>
                  </a:schemeClr>
                </a:solidFill>
                <a:latin typeface="Eras Demi ITC" panose="020B0805030504020804" pitchFamily="34" charset="0"/>
              </a:rPr>
              <a:t> sisters, Jane Austen, Edgar Allen Poe.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E2FAA-352B-48B3-93D1-B2F40E7F1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241" y="3656411"/>
            <a:ext cx="1727597" cy="73866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100">
                <a:latin typeface="Eras Bold ITC" panose="020B0907030504020204" pitchFamily="34" charset="0"/>
                <a:cs typeface="Aharoni" panose="020B0604020202020204" pitchFamily="2" charset="-79"/>
              </a:rPr>
              <a:t>What can I do to help?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BAB3A-DC68-466E-B2E1-BD472F5CF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60" y="4376738"/>
            <a:ext cx="3509963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50">
                <a:solidFill>
                  <a:srgbClr val="FF0000"/>
                </a:solidFill>
                <a:latin typeface="Eras Demi ITC" panose="020B0805030504020804" pitchFamily="34" charset="0"/>
              </a:rPr>
              <a:t>Get your child to read the newspaper! </a:t>
            </a:r>
          </a:p>
          <a:p>
            <a:r>
              <a:rPr lang="en-GB" altLang="en-US" sz="1650">
                <a:solidFill>
                  <a:srgbClr val="FF0000"/>
                </a:solidFill>
                <a:latin typeface="Eras Demi ITC" panose="020B0805030504020804" pitchFamily="34" charset="0"/>
              </a:rPr>
              <a:t>(The Guardian, The Times, The Telegraph, The Independent… available in print or online.)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18719-4B07-4EB5-8858-A884B629E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973" y="4637485"/>
            <a:ext cx="1835944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50" dirty="0">
                <a:solidFill>
                  <a:srgbClr val="0070C0"/>
                </a:solidFill>
                <a:latin typeface="Eras Demi ITC" panose="020B0805030504020804" pitchFamily="34" charset="0"/>
              </a:rPr>
              <a:t>Access to a dictionary and thesaurus – hard copy or online.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AA39AAC-2B55-4230-AD31-3B77E8AA12A8}"/>
              </a:ext>
            </a:extLst>
          </p:cNvPr>
          <p:cNvSpPr txBox="1">
            <a:spLocks/>
          </p:cNvSpPr>
          <p:nvPr/>
        </p:nvSpPr>
        <p:spPr bwMode="auto">
          <a:xfrm>
            <a:off x="1644253" y="1322786"/>
            <a:ext cx="4226459" cy="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GCSE English Literature</a:t>
            </a:r>
            <a:endParaRPr lang="en-GB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44BEF-4D04-4B95-B6D4-9648E7442486}"/>
              </a:ext>
            </a:extLst>
          </p:cNvPr>
          <p:cNvSpPr txBox="1">
            <a:spLocks/>
          </p:cNvSpPr>
          <p:nvPr/>
        </p:nvSpPr>
        <p:spPr bwMode="auto">
          <a:xfrm>
            <a:off x="1494236" y="1840708"/>
            <a:ext cx="6265069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GB" altLang="en-US" sz="1800" b="1" dirty="0"/>
              <a:t>Two</a:t>
            </a:r>
            <a:r>
              <a:rPr lang="en-GB" altLang="en-US" sz="1800" dirty="0"/>
              <a:t> examinations to be sat in Summer 2024;</a:t>
            </a:r>
          </a:p>
          <a:p>
            <a:r>
              <a:rPr lang="en-GB" altLang="en-US" sz="1800" b="1" dirty="0"/>
              <a:t>Component 1</a:t>
            </a:r>
            <a:r>
              <a:rPr lang="en-GB" altLang="en-US" sz="1800" dirty="0"/>
              <a:t>: </a:t>
            </a:r>
            <a:r>
              <a:rPr lang="en-GB" altLang="en-US" sz="1800" dirty="0">
                <a:solidFill>
                  <a:srgbClr val="FF0000"/>
                </a:solidFill>
              </a:rPr>
              <a:t>Shakespeare</a:t>
            </a:r>
            <a:r>
              <a:rPr lang="en-GB" altLang="en-US" sz="1800" dirty="0"/>
              <a:t> and </a:t>
            </a:r>
            <a:r>
              <a:rPr lang="en-GB" altLang="en-US" sz="1800" dirty="0">
                <a:solidFill>
                  <a:srgbClr val="7030A0"/>
                </a:solidFill>
              </a:rPr>
              <a:t>Post-1914 Literature</a:t>
            </a:r>
            <a:r>
              <a:rPr lang="en-GB" altLang="en-US" sz="1800" dirty="0"/>
              <a:t> (50%);</a:t>
            </a:r>
          </a:p>
          <a:p>
            <a:r>
              <a:rPr lang="en-GB" altLang="en-US" sz="1800" b="1" dirty="0"/>
              <a:t>Component 2</a:t>
            </a:r>
            <a:r>
              <a:rPr lang="en-GB" altLang="en-US" sz="1800" dirty="0"/>
              <a:t>: </a:t>
            </a:r>
            <a:r>
              <a:rPr lang="en-GB" altLang="en-US" sz="1800" dirty="0">
                <a:solidFill>
                  <a:srgbClr val="0070C0"/>
                </a:solidFill>
              </a:rPr>
              <a:t>19</a:t>
            </a:r>
            <a:r>
              <a:rPr lang="en-GB" altLang="en-US" sz="1800" baseline="30000" dirty="0">
                <a:solidFill>
                  <a:srgbClr val="0070C0"/>
                </a:solidFill>
              </a:rPr>
              <a:t>th</a:t>
            </a:r>
            <a:r>
              <a:rPr lang="en-GB" altLang="en-US" sz="1800" dirty="0">
                <a:solidFill>
                  <a:srgbClr val="0070C0"/>
                </a:solidFill>
              </a:rPr>
              <a:t>-century Novel</a:t>
            </a:r>
            <a:r>
              <a:rPr lang="en-GB" altLang="en-US" sz="1800" dirty="0"/>
              <a:t> and Poetry since 1789 (50%).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9A792-76EF-4F0C-B0F3-C29833E43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295" y="3234929"/>
            <a:ext cx="42660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50">
                <a:latin typeface="Eras Demi ITC" panose="020B0805030504020804" pitchFamily="34" charset="0"/>
              </a:rPr>
              <a:t>Useful historical research: </a:t>
            </a:r>
          </a:p>
          <a:p>
            <a:r>
              <a:rPr lang="en-GB" altLang="en-US" sz="1650">
                <a:solidFill>
                  <a:srgbClr val="FF0000"/>
                </a:solidFill>
                <a:latin typeface="Eras Demi ITC" panose="020B0805030504020804" pitchFamily="34" charset="0"/>
              </a:rPr>
              <a:t>Renaissance Italy, the </a:t>
            </a:r>
          </a:p>
          <a:p>
            <a:r>
              <a:rPr lang="en-GB" altLang="en-US" sz="1650">
                <a:solidFill>
                  <a:srgbClr val="FF0000"/>
                </a:solidFill>
                <a:latin typeface="Eras Demi ITC" panose="020B0805030504020804" pitchFamily="34" charset="0"/>
              </a:rPr>
              <a:t>Elizabethan era,</a:t>
            </a:r>
            <a:r>
              <a:rPr lang="en-GB" altLang="en-US" sz="1650">
                <a:latin typeface="Eras Demi ITC" panose="020B0805030504020804" pitchFamily="34" charset="0"/>
              </a:rPr>
              <a:t> </a:t>
            </a:r>
            <a:r>
              <a:rPr lang="en-GB" altLang="en-US" sz="1650">
                <a:solidFill>
                  <a:srgbClr val="7030A0"/>
                </a:solidFill>
                <a:latin typeface="Eras Demi ITC" panose="020B0805030504020804" pitchFamily="34" charset="0"/>
              </a:rPr>
              <a:t>the Russian </a:t>
            </a:r>
          </a:p>
          <a:p>
            <a:r>
              <a:rPr lang="en-GB" altLang="en-US" sz="1650">
                <a:solidFill>
                  <a:srgbClr val="7030A0"/>
                </a:solidFill>
                <a:latin typeface="Eras Demi ITC" panose="020B0805030504020804" pitchFamily="34" charset="0"/>
              </a:rPr>
              <a:t>Revolution,</a:t>
            </a:r>
            <a:r>
              <a:rPr lang="en-GB" altLang="en-US" sz="1650">
                <a:latin typeface="Eras Demi ITC" panose="020B0805030504020804" pitchFamily="34" charset="0"/>
              </a:rPr>
              <a:t> </a:t>
            </a:r>
            <a:r>
              <a:rPr lang="en-GB" altLang="en-US" sz="1650">
                <a:solidFill>
                  <a:srgbClr val="0070C0"/>
                </a:solidFill>
                <a:latin typeface="Eras Demi ITC" panose="020B0805030504020804" pitchFamily="34" charset="0"/>
              </a:rPr>
              <a:t>Victorian England</a:t>
            </a:r>
            <a:r>
              <a:rPr lang="en-GB" altLang="en-US" sz="1650">
                <a:latin typeface="Eras Demi ITC" panose="020B08050305040208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9E963-59FD-4945-997B-9708D5DF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4617245"/>
            <a:ext cx="462557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50">
                <a:latin typeface="Eras Demi ITC" panose="020B0805030504020804" pitchFamily="34" charset="0"/>
              </a:rPr>
              <a:t>Ensure that your child has a copy of the set texts: </a:t>
            </a:r>
            <a:r>
              <a:rPr lang="en-GB" altLang="en-US" sz="1650" i="1">
                <a:solidFill>
                  <a:srgbClr val="FF0000"/>
                </a:solidFill>
                <a:latin typeface="Eras Demi ITC" panose="020B0805030504020804" pitchFamily="34" charset="0"/>
              </a:rPr>
              <a:t>Romeo &amp; Juliet</a:t>
            </a:r>
            <a:r>
              <a:rPr lang="en-GB" altLang="en-US" sz="1650">
                <a:latin typeface="Eras Demi ITC" panose="020B0805030504020804" pitchFamily="34" charset="0"/>
              </a:rPr>
              <a:t> by William Shakespeare; </a:t>
            </a:r>
            <a:r>
              <a:rPr lang="en-GB" altLang="en-US" sz="1650" i="1">
                <a:solidFill>
                  <a:srgbClr val="0070C0"/>
                </a:solidFill>
                <a:latin typeface="Eras Demi ITC" panose="020B0805030504020804" pitchFamily="34" charset="0"/>
              </a:rPr>
              <a:t>A Christmas Carol</a:t>
            </a:r>
            <a:r>
              <a:rPr lang="en-GB" altLang="en-US" sz="1650">
                <a:latin typeface="Eras Demi ITC" panose="020B0805030504020804" pitchFamily="34" charset="0"/>
              </a:rPr>
              <a:t> by Charles Dickens; </a:t>
            </a:r>
            <a:r>
              <a:rPr lang="en-GB" altLang="en-US" sz="1650" i="1">
                <a:solidFill>
                  <a:srgbClr val="7030A0"/>
                </a:solidFill>
                <a:latin typeface="Eras Demi ITC" panose="020B0805030504020804" pitchFamily="34" charset="0"/>
              </a:rPr>
              <a:t>Animal Farm</a:t>
            </a:r>
            <a:r>
              <a:rPr lang="en-GB" altLang="en-US" sz="1650">
                <a:solidFill>
                  <a:srgbClr val="7030A0"/>
                </a:solidFill>
                <a:latin typeface="Eras Demi ITC" panose="020B0805030504020804" pitchFamily="34" charset="0"/>
              </a:rPr>
              <a:t> </a:t>
            </a:r>
            <a:r>
              <a:rPr lang="en-GB" altLang="en-US" sz="1650">
                <a:latin typeface="Eras Demi ITC" panose="020B0805030504020804" pitchFamily="34" charset="0"/>
              </a:rPr>
              <a:t>by George Orwell.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5EC97-AA92-44F0-9539-83A0A105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6" y="3473054"/>
            <a:ext cx="1727597" cy="73866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100">
                <a:latin typeface="Eras Bold ITC" panose="020B0907030504020204" pitchFamily="34" charset="0"/>
                <a:cs typeface="Aharoni" panose="020B0604020202020204" pitchFamily="2" charset="-79"/>
              </a:rPr>
              <a:t>What can I do to help?</a:t>
            </a:r>
          </a:p>
        </p:txBody>
      </p:sp>
      <p:pic>
        <p:nvPicPr>
          <p:cNvPr id="7" name="Picture 4" descr="H:\DAWN\Templates\Display\A Christmas Carol cover.jpg">
            <a:extLst>
              <a:ext uri="{FF2B5EF4-FFF2-40B4-BE49-F238E27FC236}">
                <a16:creationId xmlns:a16="http://schemas.microsoft.com/office/drawing/2014/main" id="{9A282F0C-1C78-4F7E-BFAC-3E2373341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6113" r="7616"/>
          <a:stretch>
            <a:fillRect/>
          </a:stretch>
        </p:blipFill>
        <p:spPr bwMode="auto">
          <a:xfrm>
            <a:off x="6786563" y="4313636"/>
            <a:ext cx="809625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:\DAWN\Templates\Display\R&amp;J cover.jpg">
            <a:extLst>
              <a:ext uri="{FF2B5EF4-FFF2-40B4-BE49-F238E27FC236}">
                <a16:creationId xmlns:a16="http://schemas.microsoft.com/office/drawing/2014/main" id="{89D59CFE-D9B1-4568-968B-A68227CA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4" y="3195639"/>
            <a:ext cx="783431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AWN\Templates\Display\Animal Farm cover.png">
            <a:extLst>
              <a:ext uri="{FF2B5EF4-FFF2-40B4-BE49-F238E27FC236}">
                <a16:creationId xmlns:a16="http://schemas.microsoft.com/office/drawing/2014/main" id="{6E68AF46-8A5A-43DD-895F-5E6596B1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 b="6284"/>
          <a:stretch>
            <a:fillRect/>
          </a:stretch>
        </p:blipFill>
        <p:spPr bwMode="auto">
          <a:xfrm>
            <a:off x="1494235" y="4332685"/>
            <a:ext cx="932259" cy="12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hs | Marlfields Primary Academy">
            <a:extLst>
              <a:ext uri="{FF2B5EF4-FFF2-40B4-BE49-F238E27FC236}">
                <a16:creationId xmlns:a16="http://schemas.microsoft.com/office/drawing/2014/main" id="{EC544AF5-732A-4985-AEEE-B967FF9A4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74" y="183874"/>
            <a:ext cx="6490252" cy="64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8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F6979-2F1A-47E8-A02B-BE2A8F02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40" y="0"/>
            <a:ext cx="4820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88F13-578C-FE13-AF19-AC072FE0A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456417"/>
            <a:ext cx="8072846" cy="3553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CB099-53DB-F8D6-E1F8-6592042846BC}"/>
              </a:ext>
            </a:extLst>
          </p:cNvPr>
          <p:cNvSpPr txBox="1"/>
          <p:nvPr/>
        </p:nvSpPr>
        <p:spPr>
          <a:xfrm>
            <a:off x="583474" y="174171"/>
            <a:ext cx="822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Recommended books for GCSE Maths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6B549-88A7-4C4D-4BE9-82D3A6673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"/>
          <a:stretch/>
        </p:blipFill>
        <p:spPr>
          <a:xfrm>
            <a:off x="104503" y="4204905"/>
            <a:ext cx="8934994" cy="26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1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ECB099-53DB-F8D6-E1F8-6592042846BC}"/>
              </a:ext>
            </a:extLst>
          </p:cNvPr>
          <p:cNvSpPr txBox="1"/>
          <p:nvPr/>
        </p:nvSpPr>
        <p:spPr>
          <a:xfrm>
            <a:off x="583474" y="174171"/>
            <a:ext cx="822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Recommended books for GCSE Maths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E9976-E324-8767-073B-54BA6C11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412"/>
            <a:ext cx="9144000" cy="59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Images - Free Download on Freepik">
            <a:extLst>
              <a:ext uri="{FF2B5EF4-FFF2-40B4-BE49-F238E27FC236}">
                <a16:creationId xmlns:a16="http://schemas.microsoft.com/office/drawing/2014/main" id="{24726259-B511-1CFF-6D38-B18AA110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3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08EA9F11-EC6A-475B-A975-B9E40DD8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446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GCSE Combined Science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1155059-457F-482B-945D-987119D1A60F}"/>
              </a:ext>
            </a:extLst>
          </p:cNvPr>
          <p:cNvSpPr txBox="1">
            <a:spLocks/>
          </p:cNvSpPr>
          <p:nvPr/>
        </p:nvSpPr>
        <p:spPr>
          <a:xfrm>
            <a:off x="457200" y="1169193"/>
            <a:ext cx="8229600" cy="2122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A4A75"/>
              </a:buClr>
              <a:buSzPct val="7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Six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examinations to be sat in Summer 2024,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2 GCSEs awarded;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21111-1759-4D4B-B02A-387212688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102070"/>
            <a:ext cx="2303462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haroni" panose="02010803020104030203" pitchFamily="2" charset="-79"/>
              </a:rPr>
              <a:t>What can I do to help?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0C2E4-1183-467E-B79C-25D77D90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82611"/>
            <a:ext cx="46799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Encourage your child to use the </a:t>
            </a:r>
            <a:r>
              <a:rPr kumimoji="0" lang="en-GB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CGP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 revision guide to make flash cards for all topics studied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24619B-C159-41EE-9F95-3B876C2C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5" t="41816" r="13479" b="41687"/>
          <a:stretch/>
        </p:blipFill>
        <p:spPr>
          <a:xfrm>
            <a:off x="1089576" y="2058603"/>
            <a:ext cx="7011436" cy="11684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0E5F86-6D5B-4456-B628-F832B20BFF14}"/>
              </a:ext>
            </a:extLst>
          </p:cNvPr>
          <p:cNvSpPr/>
          <p:nvPr/>
        </p:nvSpPr>
        <p:spPr>
          <a:xfrm>
            <a:off x="570707" y="3078178"/>
            <a:ext cx="8002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Each paper is worth 16.7% of the overall GCSE and will include multiple choice, structured, closed short answer, and open response questions.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2FBD8-F54B-47F2-8A35-48AC699F2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974" y="3824535"/>
            <a:ext cx="4160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Purchase the </a:t>
            </a:r>
            <a:r>
              <a:rPr kumimoji="0" lang="en-GB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CGP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 workbook photographed below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231C1-2B34-43B4-8A8D-73AEEAC1D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3" t="21966" r="74809" b="33916"/>
          <a:stretch/>
        </p:blipFill>
        <p:spPr>
          <a:xfrm>
            <a:off x="5241991" y="4677497"/>
            <a:ext cx="1310869" cy="1836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EFF80-F6CF-4C51-B0F0-5F7D31950C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61" t="19389" r="25652" b="18230"/>
          <a:stretch/>
        </p:blipFill>
        <p:spPr>
          <a:xfrm>
            <a:off x="6735298" y="4677496"/>
            <a:ext cx="1365714" cy="183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08EA9F11-EC6A-475B-A975-B9E40DD8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5955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GCSE Separate Science (Triple)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1155059-457F-482B-945D-987119D1A60F}"/>
              </a:ext>
            </a:extLst>
          </p:cNvPr>
          <p:cNvSpPr txBox="1">
            <a:spLocks/>
          </p:cNvSpPr>
          <p:nvPr/>
        </p:nvSpPr>
        <p:spPr>
          <a:xfrm>
            <a:off x="502719" y="1205488"/>
            <a:ext cx="8229600" cy="2122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A4A75"/>
              </a:buClr>
              <a:buSzPct val="7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Six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examinations to be sat in Summer 2024,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3 GCSEs awarded;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21111-1759-4D4B-B02A-387212688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102070"/>
            <a:ext cx="2303462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haroni" panose="02010803020104030203" pitchFamily="2" charset="-79"/>
              </a:rPr>
              <a:t>What can I do to help?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0C2E4-1183-467E-B79C-25D77D90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82611"/>
            <a:ext cx="41603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Encourage your child to use the </a:t>
            </a:r>
            <a:r>
              <a:rPr kumimoji="0" lang="en-GB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CGP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 revision guide to make flash cards for all topics studied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0E5F86-6D5B-4456-B628-F832B20BFF14}"/>
              </a:ext>
            </a:extLst>
          </p:cNvPr>
          <p:cNvSpPr/>
          <p:nvPr/>
        </p:nvSpPr>
        <p:spPr>
          <a:xfrm>
            <a:off x="570707" y="3078178"/>
            <a:ext cx="800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Each paper is worth 50% of the overall GCSE and will include multiple choice, structured, closed short answer, and open response questions.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2FBD8-F54B-47F2-8A35-48AC699F2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974" y="3824535"/>
            <a:ext cx="4160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Purchase the </a:t>
            </a:r>
            <a:r>
              <a:rPr kumimoji="0" lang="en-GB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CGP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</a:rPr>
              <a:t> workbook photographed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5B7F7-8D67-4C0A-9C97-08D695744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2" t="47843" r="22029" b="39585"/>
          <a:stretch/>
        </p:blipFill>
        <p:spPr>
          <a:xfrm>
            <a:off x="1464951" y="2054286"/>
            <a:ext cx="6214097" cy="1023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62A52-C587-4810-856E-21F052365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60" t="19647" r="25943" b="18350"/>
          <a:stretch/>
        </p:blipFill>
        <p:spPr>
          <a:xfrm>
            <a:off x="5994943" y="4593976"/>
            <a:ext cx="1211047" cy="1636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8182A1-7BDF-4FEB-A5C8-D4EDB300F7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18" t="19647" r="25652" b="17835"/>
          <a:stretch/>
        </p:blipFill>
        <p:spPr>
          <a:xfrm>
            <a:off x="4627640" y="4694002"/>
            <a:ext cx="1211046" cy="1592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4D24BD-7979-4341-990F-D5A3668FBC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20" t="19647" r="25797" b="17835"/>
          <a:stretch/>
        </p:blipFill>
        <p:spPr>
          <a:xfrm>
            <a:off x="7284118" y="4569485"/>
            <a:ext cx="1289175" cy="16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08EA9F11-EC6A-475B-A975-B9E40DD8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446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Y10 mocks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1155059-457F-482B-945D-987119D1A60F}"/>
              </a:ext>
            </a:extLst>
          </p:cNvPr>
          <p:cNvSpPr txBox="1">
            <a:spLocks/>
          </p:cNvSpPr>
          <p:nvPr/>
        </p:nvSpPr>
        <p:spPr>
          <a:xfrm>
            <a:off x="457200" y="1169193"/>
            <a:ext cx="8229600" cy="2122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A4A75"/>
              </a:buClr>
              <a:buSzPct val="7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examinations to be sat covering Paper 1 content for all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three sciences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0E5F86-6D5B-4456-B628-F832B20BFF14}"/>
              </a:ext>
            </a:extLst>
          </p:cNvPr>
          <p:cNvSpPr/>
          <p:nvPr/>
        </p:nvSpPr>
        <p:spPr>
          <a:xfrm>
            <a:off x="570706" y="5036958"/>
            <a:ext cx="8002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will use the mocks to determine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Tiers – foundation or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Moves between combined science and separate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Predicted grades for college and sixth form applications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3C157A-90C8-4913-92A4-2B3945CFADCD}"/>
              </a:ext>
            </a:extLst>
          </p:cNvPr>
          <p:cNvGraphicFramePr>
            <a:graphicFrameLocks noGrp="1"/>
          </p:cNvGraphicFramePr>
          <p:nvPr/>
        </p:nvGraphicFramePr>
        <p:xfrm>
          <a:off x="457201" y="2105798"/>
          <a:ext cx="811609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364">
                  <a:extLst>
                    <a:ext uri="{9D8B030D-6E8A-4147-A177-3AD203B41FA5}">
                      <a16:colId xmlns:a16="http://schemas.microsoft.com/office/drawing/2014/main" val="592798726"/>
                    </a:ext>
                  </a:extLst>
                </a:gridCol>
                <a:gridCol w="2705364">
                  <a:extLst>
                    <a:ext uri="{9D8B030D-6E8A-4147-A177-3AD203B41FA5}">
                      <a16:colId xmlns:a16="http://schemas.microsoft.com/office/drawing/2014/main" val="283951057"/>
                    </a:ext>
                  </a:extLst>
                </a:gridCol>
                <a:gridCol w="2705364">
                  <a:extLst>
                    <a:ext uri="{9D8B030D-6E8A-4147-A177-3AD203B41FA5}">
                      <a16:colId xmlns:a16="http://schemas.microsoft.com/office/drawing/2014/main" val="300877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Chemistry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92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Foundation: </a:t>
                      </a:r>
                      <a:r>
                        <a:rPr lang="en-GB" dirty="0" err="1"/>
                        <a:t>pg</a:t>
                      </a:r>
                      <a:r>
                        <a:rPr lang="en-GB" dirty="0"/>
                        <a:t> 11-56</a:t>
                      </a:r>
                    </a:p>
                    <a:p>
                      <a:r>
                        <a:rPr lang="en-GB" dirty="0"/>
                        <a:t>Higher: </a:t>
                      </a:r>
                      <a:r>
                        <a:rPr lang="en-GB" dirty="0" err="1"/>
                        <a:t>pg</a:t>
                      </a:r>
                      <a:r>
                        <a:rPr lang="en-GB" dirty="0"/>
                        <a:t> 11-57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Topics:</a:t>
                      </a:r>
                    </a:p>
                    <a:p>
                      <a:r>
                        <a:rPr lang="en-GB" dirty="0"/>
                        <a:t>B1 – cells</a:t>
                      </a:r>
                    </a:p>
                    <a:p>
                      <a:r>
                        <a:rPr lang="en-GB" dirty="0"/>
                        <a:t>B2 – tissues and organs</a:t>
                      </a:r>
                    </a:p>
                    <a:p>
                      <a:r>
                        <a:rPr lang="en-GB" dirty="0"/>
                        <a:t>B3 – communicable disease</a:t>
                      </a:r>
                    </a:p>
                    <a:p>
                      <a:r>
                        <a:rPr lang="en-GB" dirty="0"/>
                        <a:t>B4 - Bioenergetics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Foundation:pg96-137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Higher: pg96 – 141</a:t>
                      </a:r>
                    </a:p>
                    <a:p>
                      <a:r>
                        <a:rPr lang="en-GB" dirty="0"/>
                        <a:t>Topics:</a:t>
                      </a:r>
                    </a:p>
                    <a:p>
                      <a:r>
                        <a:rPr lang="en-GB" sz="1600" dirty="0"/>
                        <a:t>C1 – atomic structure</a:t>
                      </a:r>
                    </a:p>
                    <a:p>
                      <a:r>
                        <a:rPr lang="en-GB" sz="1600" dirty="0"/>
                        <a:t>C2 – bonding</a:t>
                      </a:r>
                    </a:p>
                    <a:p>
                      <a:r>
                        <a:rPr lang="en-GB" sz="1600" dirty="0"/>
                        <a:t>C3 – quantitative</a:t>
                      </a:r>
                    </a:p>
                    <a:p>
                      <a:r>
                        <a:rPr lang="en-GB" sz="1600" dirty="0"/>
                        <a:t>C4 – chemical changes</a:t>
                      </a:r>
                    </a:p>
                    <a:p>
                      <a:r>
                        <a:rPr lang="en-GB" sz="1600" dirty="0"/>
                        <a:t>C5 – energy changes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Foundation:pg197-202</a:t>
                      </a:r>
                    </a:p>
                    <a:p>
                      <a:r>
                        <a:rPr lang="en-GB" dirty="0"/>
                        <a:t>Higher: </a:t>
                      </a:r>
                      <a:r>
                        <a:rPr lang="en-GB" dirty="0" err="1"/>
                        <a:t>pg</a:t>
                      </a:r>
                      <a:r>
                        <a:rPr lang="en-GB" dirty="0"/>
                        <a:t> 167-200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P1 – energy</a:t>
                      </a:r>
                    </a:p>
                    <a:p>
                      <a:r>
                        <a:rPr lang="en-GB" dirty="0"/>
                        <a:t>P2 – electricity</a:t>
                      </a:r>
                    </a:p>
                    <a:p>
                      <a:r>
                        <a:rPr lang="en-GB" dirty="0"/>
                        <a:t>P3 – particle model</a:t>
                      </a:r>
                    </a:p>
                    <a:p>
                      <a:r>
                        <a:rPr lang="en-GB" dirty="0"/>
                        <a:t>P4 – atomic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38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8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B692BE-59DC-42C0-848C-CDDFC5E6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2" y="547687"/>
            <a:ext cx="4829183" cy="6163831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4A1534A-A62C-4BF1-A1C4-0EE19A80F23E}"/>
              </a:ext>
            </a:extLst>
          </p:cNvPr>
          <p:cNvSpPr/>
          <p:nvPr/>
        </p:nvSpPr>
        <p:spPr>
          <a:xfrm>
            <a:off x="363984" y="5206754"/>
            <a:ext cx="3808521" cy="16512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ADB50C5-92BE-42F2-9363-1EA07C6B4534}"/>
              </a:ext>
            </a:extLst>
          </p:cNvPr>
          <p:cNvSpPr/>
          <p:nvPr/>
        </p:nvSpPr>
        <p:spPr>
          <a:xfrm>
            <a:off x="4971495" y="5060272"/>
            <a:ext cx="3808521" cy="16512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46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E217B0-76E2-4943-8813-B014362ED372}"/>
              </a:ext>
            </a:extLst>
          </p:cNvPr>
          <p:cNvSpPr txBox="1"/>
          <p:nvPr/>
        </p:nvSpPr>
        <p:spPr>
          <a:xfrm>
            <a:off x="294906" y="1083631"/>
            <a:ext cx="8400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7 main areas where you can help your child prepare for exams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DAE7D-DF7B-4B9E-86AB-49EF270802BE}"/>
              </a:ext>
            </a:extLst>
          </p:cNvPr>
          <p:cNvSpPr txBox="1"/>
          <p:nvPr/>
        </p:nvSpPr>
        <p:spPr>
          <a:xfrm>
            <a:off x="2656645" y="1802722"/>
            <a:ext cx="4068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3000" dirty="0"/>
              <a:t> Be supportive</a:t>
            </a:r>
          </a:p>
          <a:p>
            <a:pPr marL="257175" indent="-257175">
              <a:buAutoNum type="arabicPeriod"/>
            </a:pPr>
            <a:r>
              <a:rPr lang="en-US" sz="3000" dirty="0"/>
              <a:t> Routine</a:t>
            </a:r>
          </a:p>
          <a:p>
            <a:pPr marL="257175" indent="-257175">
              <a:buAutoNum type="arabicPeriod"/>
            </a:pPr>
            <a:r>
              <a:rPr lang="en-US" sz="3000" dirty="0"/>
              <a:t> Healthy eating</a:t>
            </a:r>
          </a:p>
          <a:p>
            <a:pPr marL="257175" indent="-257175">
              <a:buFontTx/>
              <a:buAutoNum type="arabicPeriod"/>
            </a:pPr>
            <a:r>
              <a:rPr lang="en-US" sz="3000" dirty="0"/>
              <a:t> Time out</a:t>
            </a:r>
          </a:p>
          <a:p>
            <a:pPr marL="257175" indent="-257175">
              <a:buFontTx/>
              <a:buAutoNum type="arabicPeriod"/>
            </a:pPr>
            <a:r>
              <a:rPr lang="en-US" sz="3000" dirty="0"/>
              <a:t> Keep them active</a:t>
            </a:r>
          </a:p>
          <a:p>
            <a:pPr marL="257175" indent="-257175">
              <a:buAutoNum type="arabicPeriod"/>
            </a:pPr>
            <a:r>
              <a:rPr lang="en-US" sz="3000" dirty="0"/>
              <a:t> Unplugging</a:t>
            </a:r>
          </a:p>
          <a:p>
            <a:pPr marL="257175" indent="-257175">
              <a:buAutoNum type="arabicPeriod"/>
            </a:pPr>
            <a:r>
              <a:rPr lang="en-US" sz="3000" dirty="0"/>
              <a:t> Sleep patterns</a:t>
            </a:r>
          </a:p>
          <a:p>
            <a:pPr marL="257175" indent="-257175">
              <a:buAutoNum type="arabicPeriod"/>
            </a:pPr>
            <a:r>
              <a:rPr lang="en-US" sz="3000" dirty="0"/>
              <a:t> Be supportive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646917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EB08-2CA4-4B45-8A2C-D5FA06F82E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 Be Supportive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58857-64D0-4FB3-856A-CA4B747C08FB}"/>
              </a:ext>
            </a:extLst>
          </p:cNvPr>
          <p:cNvSpPr/>
          <p:nvPr/>
        </p:nvSpPr>
        <p:spPr>
          <a:xfrm>
            <a:off x="219722" y="2653968"/>
            <a:ext cx="88022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/>
              <a:t>Work with your child to find what revision style works for them,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/>
              <a:t>Ask if there is any way you can help,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/>
              <a:t>Remain positive,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/>
              <a:t>Let them know their feelings are valid and normal, but also offer support and solutions where possible,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/>
              <a:t>Work with them to develop relaxation techniques.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43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EB08-2CA4-4B45-8A2C-D5FA06F82E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 Routine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95346-1EE1-44A8-9DC4-763A9EBAC415}"/>
              </a:ext>
            </a:extLst>
          </p:cNvPr>
          <p:cNvSpPr/>
          <p:nvPr/>
        </p:nvSpPr>
        <p:spPr>
          <a:xfrm>
            <a:off x="170895" y="2185123"/>
            <a:ext cx="8802210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Encourage them to keep their revision planner visible – e.g. printed and displayed on their bedroom wall,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/>
              <a:t>Encourage them to stick to it - Starting early in the day will still leave time to relax later and ensure they feel on top of everything,</a:t>
            </a:r>
            <a:endParaRPr lang="en-GB" sz="2400" dirty="0"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T</a:t>
            </a:r>
            <a:r>
              <a:rPr lang="en-GB" sz="2400" dirty="0" err="1">
                <a:cs typeface="Arial" panose="020B0604020202020204" pitchFamily="34" charset="0"/>
              </a:rPr>
              <a:t>ry</a:t>
            </a:r>
            <a:r>
              <a:rPr lang="en-GB" sz="2400" dirty="0">
                <a:cs typeface="Arial" panose="020B0604020202020204" pitchFamily="34" charset="0"/>
              </a:rPr>
              <a:t> and provide them with a specific working space – a desk or a table,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latin typeface="&amp;quot"/>
              </a:rPr>
              <a:t>If possible, consider the noise, temperature and light -  the comfort and tidiness of their surroundings can have an impact on their mood.</a:t>
            </a: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8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D50555-1056-4740-AB2C-C1A5BD3E6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1"/>
          <a:stretch/>
        </p:blipFill>
        <p:spPr>
          <a:xfrm>
            <a:off x="164396" y="1166192"/>
            <a:ext cx="8479128" cy="47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EB08-2CA4-4B45-8A2C-D5FA06F82E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3. Healthy Eating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95346-1EE1-44A8-9DC4-763A9EBAC415}"/>
              </a:ext>
            </a:extLst>
          </p:cNvPr>
          <p:cNvSpPr/>
          <p:nvPr/>
        </p:nvSpPr>
        <p:spPr>
          <a:xfrm>
            <a:off x="170895" y="2697809"/>
            <a:ext cx="880221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Encourage them to eat breakfast everyday,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Avoid high sugary and fatty foods or drinks,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Give them regular snacks but ideally choose fruit,</a:t>
            </a:r>
            <a:endParaRPr lang="en-GB" sz="2400" dirty="0"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Hydration is key to brain functioning so make sure your child drinks plenty of </a:t>
            </a:r>
            <a:r>
              <a:rPr lang="en-GB" sz="2400" i="1" dirty="0">
                <a:latin typeface="Lato"/>
                <a:cs typeface="Arial" panose="020B0604020202020204" pitchFamily="34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548333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EB08-2CA4-4B45-8A2C-D5FA06F82E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4. Time out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95346-1EE1-44A8-9DC4-763A9EBAC415}"/>
              </a:ext>
            </a:extLst>
          </p:cNvPr>
          <p:cNvSpPr/>
          <p:nvPr/>
        </p:nvSpPr>
        <p:spPr>
          <a:xfrm>
            <a:off x="170895" y="2125266"/>
            <a:ext cx="8802210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2400" dirty="0">
                <a:cs typeface="Arial" panose="020B0604020202020204" pitchFamily="34" charset="0"/>
              </a:rPr>
              <a:t>- Encourage them to build in opportunities to take some time out every week, away from study.  For example: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Seeing friends,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Having a bath,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Listening to music,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Reading a book,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Doing a hobby,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Going shopping,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Going to the cinema,</a:t>
            </a:r>
            <a:endParaRPr lang="en-GB" sz="24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18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EB08-2CA4-4B45-8A2C-D5FA06F82E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5. Keep them active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95346-1EE1-44A8-9DC4-763A9EBAC415}"/>
              </a:ext>
            </a:extLst>
          </p:cNvPr>
          <p:cNvSpPr/>
          <p:nvPr/>
        </p:nvSpPr>
        <p:spPr>
          <a:xfrm>
            <a:off x="170895" y="2531419"/>
            <a:ext cx="88022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Encourage them to keep active on a daily basis,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P</a:t>
            </a:r>
            <a:r>
              <a:rPr lang="en-GB" sz="2400" dirty="0" err="1">
                <a:cs typeface="Arial" panose="020B0604020202020204" pitchFamily="34" charset="0"/>
              </a:rPr>
              <a:t>lan</a:t>
            </a:r>
            <a:r>
              <a:rPr lang="en-GB" sz="2400" dirty="0">
                <a:cs typeface="Arial" panose="020B0604020202020204" pitchFamily="34" charset="0"/>
              </a:rPr>
              <a:t> to do active things together, perhaps on a weekend,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G</a:t>
            </a:r>
            <a:r>
              <a:rPr lang="en-GB" sz="2400" dirty="0">
                <a:cs typeface="Arial" panose="020B0604020202020204" pitchFamily="34" charset="0"/>
              </a:rPr>
              <a:t>o out for a walk together and get some fresh air,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H</a:t>
            </a:r>
            <a:r>
              <a:rPr lang="en-GB" sz="2400" dirty="0" err="1">
                <a:cs typeface="Arial" panose="020B0604020202020204" pitchFamily="34" charset="0"/>
              </a:rPr>
              <a:t>elp</a:t>
            </a:r>
            <a:r>
              <a:rPr lang="en-GB" sz="2400" dirty="0">
                <a:cs typeface="Arial" panose="020B0604020202020204" pitchFamily="34" charset="0"/>
              </a:rPr>
              <a:t> them plan out their weekly exercise schedule in advance,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After exercise the brain functions well, so encourage a revision session afterwards.</a:t>
            </a:r>
          </a:p>
        </p:txBody>
      </p:sp>
    </p:spTree>
    <p:extLst>
      <p:ext uri="{BB962C8B-B14F-4D97-AF65-F5344CB8AC3E}">
        <p14:creationId xmlns:p14="http://schemas.microsoft.com/office/powerpoint/2010/main" val="1487695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EB08-2CA4-4B45-8A2C-D5FA06F82E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6. Unplugging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95346-1EE1-44A8-9DC4-763A9EBAC415}"/>
              </a:ext>
            </a:extLst>
          </p:cNvPr>
          <p:cNvSpPr/>
          <p:nvPr/>
        </p:nvSpPr>
        <p:spPr>
          <a:xfrm>
            <a:off x="170895" y="2531419"/>
            <a:ext cx="880221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Encourage them to unplug from technology everyday,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M</a:t>
            </a:r>
            <a:r>
              <a:rPr lang="en-GB" sz="2400" dirty="0" err="1">
                <a:cs typeface="Arial" panose="020B0604020202020204" pitchFamily="34" charset="0"/>
              </a:rPr>
              <a:t>ake</a:t>
            </a:r>
            <a:r>
              <a:rPr lang="en-GB" sz="2400" dirty="0">
                <a:cs typeface="Arial" panose="020B0604020202020204" pitchFamily="34" charset="0"/>
              </a:rPr>
              <a:t> sure they put their phone away while they are revising or doing homework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H</a:t>
            </a:r>
            <a:r>
              <a:rPr lang="en-GB" sz="2400" dirty="0" err="1">
                <a:cs typeface="Arial" panose="020B0604020202020204" pitchFamily="34" charset="0"/>
              </a:rPr>
              <a:t>elp</a:t>
            </a:r>
            <a:r>
              <a:rPr lang="en-GB" sz="2400" dirty="0">
                <a:cs typeface="Arial" panose="020B0604020202020204" pitchFamily="34" charset="0"/>
              </a:rPr>
              <a:t> them learn to have the control to not be obsessed with their phone,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Help them switch off from technology at least 30 mins- 1 hr before going to sleep</a:t>
            </a:r>
          </a:p>
        </p:txBody>
      </p:sp>
    </p:spTree>
    <p:extLst>
      <p:ext uri="{BB962C8B-B14F-4D97-AF65-F5344CB8AC3E}">
        <p14:creationId xmlns:p14="http://schemas.microsoft.com/office/powerpoint/2010/main" val="2170740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EB08-2CA4-4B45-8A2C-D5FA06F8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4613"/>
            <a:ext cx="7886700" cy="99417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7. Sleep patterns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95346-1EE1-44A8-9DC4-763A9EBAC415}"/>
              </a:ext>
            </a:extLst>
          </p:cNvPr>
          <p:cNvSpPr/>
          <p:nvPr/>
        </p:nvSpPr>
        <p:spPr>
          <a:xfrm>
            <a:off x="170895" y="1978785"/>
            <a:ext cx="8802210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Anxiety is often worst at night and this means it is useful to encourage a good bedtime routine.  </a:t>
            </a:r>
            <a:r>
              <a:rPr lang="en-GB" sz="2400" dirty="0">
                <a:cs typeface="Arial" panose="020B0604020202020204" pitchFamily="34" charset="0"/>
              </a:rPr>
              <a:t>Young people need between 8 – 9 hours sleep per night.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Help your child create a relaxing evening routine,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M</a:t>
            </a:r>
            <a:r>
              <a:rPr lang="en-GB" sz="2400" dirty="0" err="1">
                <a:cs typeface="Arial" panose="020B0604020202020204" pitchFamily="34" charset="0"/>
              </a:rPr>
              <a:t>ake</a:t>
            </a:r>
            <a:r>
              <a:rPr lang="en-GB" sz="2400" dirty="0">
                <a:cs typeface="Arial" panose="020B0604020202020204" pitchFamily="34" charset="0"/>
              </a:rPr>
              <a:t> sure they don’t eat too late at night,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A</a:t>
            </a:r>
            <a:r>
              <a:rPr lang="en-GB" sz="2400" dirty="0">
                <a:cs typeface="Arial" panose="020B0604020202020204" pitchFamily="34" charset="0"/>
              </a:rPr>
              <a:t>void giving them caffeine or sugary drinks late at night,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M</a:t>
            </a:r>
            <a:r>
              <a:rPr lang="en-GB" sz="2400" dirty="0" err="1">
                <a:cs typeface="Arial" panose="020B0604020202020204" pitchFamily="34" charset="0"/>
              </a:rPr>
              <a:t>ake</a:t>
            </a:r>
            <a:r>
              <a:rPr lang="en-GB" sz="2400" dirty="0">
                <a:cs typeface="Arial" panose="020B0604020202020204" pitchFamily="34" charset="0"/>
              </a:rPr>
              <a:t> sure they don’t work or revise too late before going to bed,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E</a:t>
            </a:r>
            <a:r>
              <a:rPr lang="en-GB" sz="2400" dirty="0" err="1">
                <a:cs typeface="Arial" panose="020B0604020202020204" pitchFamily="34" charset="0"/>
              </a:rPr>
              <a:t>ncourage</a:t>
            </a:r>
            <a:r>
              <a:rPr lang="en-GB" sz="2400" dirty="0">
                <a:cs typeface="Arial" panose="020B0604020202020204" pitchFamily="34" charset="0"/>
              </a:rPr>
              <a:t> them to switch off from social media / technology at least an hour before bedtime.</a:t>
            </a:r>
          </a:p>
        </p:txBody>
      </p:sp>
    </p:spTree>
    <p:extLst>
      <p:ext uri="{BB962C8B-B14F-4D97-AF65-F5344CB8AC3E}">
        <p14:creationId xmlns:p14="http://schemas.microsoft.com/office/powerpoint/2010/main" val="2153115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>
            <a:extLst>
              <a:ext uri="{FF2B5EF4-FFF2-40B4-BE49-F238E27FC236}">
                <a16:creationId xmlns:a16="http://schemas.microsoft.com/office/drawing/2014/main" id="{2B2729F5-6B1E-4EB9-BD2F-8D3D19B7FC03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2163763"/>
            <a:ext cx="6073775" cy="4160837"/>
            <a:chOff x="0" y="837610"/>
            <a:chExt cx="6680200" cy="4556715"/>
          </a:xfrm>
        </p:grpSpPr>
        <p:sp>
          <p:nvSpPr>
            <p:cNvPr id="23557" name="Text Box 51">
              <a:extLst>
                <a:ext uri="{FF2B5EF4-FFF2-40B4-BE49-F238E27FC236}">
                  <a16:creationId xmlns:a16="http://schemas.microsoft.com/office/drawing/2014/main" id="{8393F6BC-2DAB-4A28-999B-5F8B3099B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1908175"/>
              <a:ext cx="914400" cy="3667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>
                  <a:solidFill>
                    <a:srgbClr val="000000"/>
                  </a:solidFill>
                  <a:cs typeface="Times New Roman" panose="02020603050405020304" pitchFamily="18" charset="0"/>
                </a:rPr>
                <a:t>96%</a:t>
              </a:r>
              <a:endPara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58" name="Text Box 50">
              <a:extLst>
                <a:ext uri="{FF2B5EF4-FFF2-40B4-BE49-F238E27FC236}">
                  <a16:creationId xmlns:a16="http://schemas.microsoft.com/office/drawing/2014/main" id="{01236B5C-C7EF-408C-90D0-AF42F1AD4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592388"/>
              <a:ext cx="1066800" cy="3730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>
                  <a:solidFill>
                    <a:srgbClr val="000000"/>
                  </a:solidFill>
                  <a:cs typeface="Times New Roman" panose="02020603050405020304" pitchFamily="18" charset="0"/>
                </a:rPr>
                <a:t>94%</a:t>
              </a:r>
              <a:endPara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59" name="Text Box 49">
              <a:extLst>
                <a:ext uri="{FF2B5EF4-FFF2-40B4-BE49-F238E27FC236}">
                  <a16:creationId xmlns:a16="http://schemas.microsoft.com/office/drawing/2014/main" id="{5D51D853-DF30-4B37-8289-74BF4C49E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363913"/>
              <a:ext cx="1066800" cy="376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>
                  <a:solidFill>
                    <a:srgbClr val="000000"/>
                  </a:solidFill>
                  <a:cs typeface="Times New Roman" panose="02020603050405020304" pitchFamily="18" charset="0"/>
                </a:rPr>
                <a:t>92%</a:t>
              </a:r>
              <a:endPara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0" name="Text Box 48">
              <a:extLst>
                <a:ext uri="{FF2B5EF4-FFF2-40B4-BE49-F238E27FC236}">
                  <a16:creationId xmlns:a16="http://schemas.microsoft.com/office/drawing/2014/main" id="{42F6604C-8FA9-447E-AC94-C69DD0692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4111625"/>
              <a:ext cx="1066800" cy="4367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>
                  <a:solidFill>
                    <a:srgbClr val="000000"/>
                  </a:solidFill>
                  <a:cs typeface="Times New Roman" panose="02020603050405020304" pitchFamily="18" charset="0"/>
                </a:rPr>
                <a:t>90%</a:t>
              </a:r>
              <a:endPara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1" name="Text Box 43">
              <a:extLst>
                <a:ext uri="{FF2B5EF4-FFF2-40B4-BE49-F238E27FC236}">
                  <a16:creationId xmlns:a16="http://schemas.microsoft.com/office/drawing/2014/main" id="{4219BB68-A5BF-4339-81C1-D59319C99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68474"/>
              <a:ext cx="1066800" cy="408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>
                  <a:solidFill>
                    <a:srgbClr val="000000"/>
                  </a:solidFill>
                  <a:cs typeface="Times New Roman" panose="02020603050405020304" pitchFamily="18" charset="0"/>
                </a:rPr>
                <a:t>100%</a:t>
              </a:r>
              <a:endPara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2" name="AutoShape 41">
              <a:extLst>
                <a:ext uri="{FF2B5EF4-FFF2-40B4-BE49-F238E27FC236}">
                  <a16:creationId xmlns:a16="http://schemas.microsoft.com/office/drawing/2014/main" id="{1D675096-3459-4B67-9EB9-7E4A4797FC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66224" y="3971925"/>
              <a:ext cx="2280693" cy="1422400"/>
            </a:xfrm>
            <a:prstGeom prst="triangle">
              <a:avLst>
                <a:gd name="adj" fmla="val 49935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563" name="AutoShape 40">
              <a:extLst>
                <a:ext uri="{FF2B5EF4-FFF2-40B4-BE49-F238E27FC236}">
                  <a16:creationId xmlns:a16="http://schemas.microsoft.com/office/drawing/2014/main" id="{FD554EB8-E895-44B4-AE8B-A11E8D343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279775"/>
              <a:ext cx="3048000" cy="9144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17 w 21600"/>
                <a:gd name="T13" fmla="*/ 3517 h 21600"/>
                <a:gd name="T14" fmla="*/ 18083 w 21600"/>
                <a:gd name="T15" fmla="*/ 180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434" y="21600"/>
                  </a:lnTo>
                  <a:lnTo>
                    <a:pt x="181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4" name="AutoShape 39">
              <a:extLst>
                <a:ext uri="{FF2B5EF4-FFF2-40B4-BE49-F238E27FC236}">
                  <a16:creationId xmlns:a16="http://schemas.microsoft.com/office/drawing/2014/main" id="{4BBC712A-2A5F-487B-A1BC-5FFE3827E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2508250"/>
              <a:ext cx="3962400" cy="9144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80 w 21600"/>
                <a:gd name="T13" fmla="*/ 3080 h 21600"/>
                <a:gd name="T14" fmla="*/ 18520 w 21600"/>
                <a:gd name="T15" fmla="*/ 185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60" y="21600"/>
                  </a:lnTo>
                  <a:lnTo>
                    <a:pt x="1904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5" name="AutoShape 38">
              <a:extLst>
                <a:ext uri="{FF2B5EF4-FFF2-40B4-BE49-F238E27FC236}">
                  <a16:creationId xmlns:a16="http://schemas.microsoft.com/office/drawing/2014/main" id="{3072AAF9-3746-42DC-BDA2-FDA340511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1838325"/>
              <a:ext cx="4876800" cy="8128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89 w 21600"/>
                <a:gd name="T13" fmla="*/ 2889 h 21600"/>
                <a:gd name="T14" fmla="*/ 18711 w 21600"/>
                <a:gd name="T15" fmla="*/ 187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77" y="21600"/>
                  </a:lnTo>
                  <a:lnTo>
                    <a:pt x="1942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6" name="AutoShape 37">
              <a:extLst>
                <a:ext uri="{FF2B5EF4-FFF2-40B4-BE49-F238E27FC236}">
                  <a16:creationId xmlns:a16="http://schemas.microsoft.com/office/drawing/2014/main" id="{8FCDCFF0-A75F-4E07-84F3-4DC2B3641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0" y="1152525"/>
              <a:ext cx="5791200" cy="8128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68 w 21600"/>
                <a:gd name="T13" fmla="*/ 2668 h 21600"/>
                <a:gd name="T14" fmla="*/ 18932 w 21600"/>
                <a:gd name="T15" fmla="*/ 189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735" y="21600"/>
                  </a:lnTo>
                  <a:lnTo>
                    <a:pt x="1986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7" name="Text Box 36">
              <a:extLst>
                <a:ext uri="{FF2B5EF4-FFF2-40B4-BE49-F238E27FC236}">
                  <a16:creationId xmlns:a16="http://schemas.microsoft.com/office/drawing/2014/main" id="{BC45F156-02F1-44E2-847E-C6E65EE94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161" y="4111625"/>
              <a:ext cx="1219200" cy="5159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Very Serious risk</a:t>
              </a:r>
              <a:endPara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8" name="Text Box 35">
              <a:extLst>
                <a:ext uri="{FF2B5EF4-FFF2-40B4-BE49-F238E27FC236}">
                  <a16:creationId xmlns:a16="http://schemas.microsoft.com/office/drawing/2014/main" id="{E05C04F8-8B6D-43EC-9E23-DE8AB4ED4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1160656"/>
              <a:ext cx="1828800" cy="5241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Best chance possible</a:t>
              </a:r>
              <a:endPara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9" name="Text Box 34">
              <a:extLst>
                <a:ext uri="{FF2B5EF4-FFF2-40B4-BE49-F238E27FC236}">
                  <a16:creationId xmlns:a16="http://schemas.microsoft.com/office/drawing/2014/main" id="{DC589A42-BA81-4CF0-93E1-A47E593D8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794" y="1946275"/>
              <a:ext cx="1684058" cy="546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Should be ok</a:t>
              </a:r>
              <a:endPara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0" name="Text Box 33">
              <a:extLst>
                <a:ext uri="{FF2B5EF4-FFF2-40B4-BE49-F238E27FC236}">
                  <a16:creationId xmlns:a16="http://schemas.microsoft.com/office/drawing/2014/main" id="{33A979A2-2F1D-4D00-AA94-317A3CD3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999" y="2597150"/>
              <a:ext cx="1536377" cy="682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At risk of under performing</a:t>
              </a:r>
              <a:r>
                <a:rPr lang="en-GB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571" name="Text Box 32">
              <a:extLst>
                <a:ext uri="{FF2B5EF4-FFF2-40B4-BE49-F238E27FC236}">
                  <a16:creationId xmlns:a16="http://schemas.microsoft.com/office/drawing/2014/main" id="{2A8E6EF2-A066-42ED-BA5A-3448BB3FA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999" y="3348038"/>
              <a:ext cx="1450529" cy="477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Serious Risk of under performing</a:t>
              </a:r>
              <a:endPara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2" name="Rectangle 22">
              <a:extLst>
                <a:ext uri="{FF2B5EF4-FFF2-40B4-BE49-F238E27FC236}">
                  <a16:creationId xmlns:a16="http://schemas.microsoft.com/office/drawing/2014/main" id="{B97531A8-940C-41F6-851D-5B2AF3B20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" y="837610"/>
              <a:ext cx="184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23555" name="Title 1">
            <a:extLst>
              <a:ext uri="{FF2B5EF4-FFF2-40B4-BE49-F238E27FC236}">
                <a16:creationId xmlns:a16="http://schemas.microsoft.com/office/drawing/2014/main" id="{252D7941-A2D2-4CED-9854-DB1428382A11}"/>
              </a:ext>
            </a:extLst>
          </p:cNvPr>
          <p:cNvSpPr txBox="1">
            <a:spLocks/>
          </p:cNvSpPr>
          <p:nvPr/>
        </p:nvSpPr>
        <p:spPr bwMode="auto">
          <a:xfrm>
            <a:off x="684213" y="620713"/>
            <a:ext cx="46085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Calibri" panose="020F0502020204030204" pitchFamily="34" charset="0"/>
              </a:rPr>
              <a:t>Attendance &amp; Punctuality</a:t>
            </a:r>
            <a:endParaRPr lang="en-GB" altLang="en-US" sz="32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TextBox 24">
            <a:extLst>
              <a:ext uri="{FF2B5EF4-FFF2-40B4-BE49-F238E27FC236}">
                <a16:creationId xmlns:a16="http://schemas.microsoft.com/office/drawing/2014/main" id="{A40CE93A-B45E-4BF6-83A5-6B191F52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1377950"/>
            <a:ext cx="5005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/>
              <a:t>What chance have you got of achieving in your final exams?</a:t>
            </a:r>
          </a:p>
        </p:txBody>
      </p:sp>
    </p:spTree>
    <p:extLst>
      <p:ext uri="{BB962C8B-B14F-4D97-AF65-F5344CB8AC3E}">
        <p14:creationId xmlns:p14="http://schemas.microsoft.com/office/powerpoint/2010/main" val="2771789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498D39-43CC-49FC-8A03-F538CD42F4E2}"/>
              </a:ext>
            </a:extLst>
          </p:cNvPr>
          <p:cNvSpPr/>
          <p:nvPr/>
        </p:nvSpPr>
        <p:spPr>
          <a:xfrm>
            <a:off x="836613" y="1393825"/>
            <a:ext cx="900112" cy="3270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FED67-3A33-4CDB-BCF3-6FD902DD530B}"/>
              </a:ext>
            </a:extLst>
          </p:cNvPr>
          <p:cNvSpPr/>
          <p:nvPr/>
        </p:nvSpPr>
        <p:spPr>
          <a:xfrm>
            <a:off x="836613" y="1889125"/>
            <a:ext cx="900112" cy="3603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99%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ADAE3-0FD2-4955-9F96-608A9429E175}"/>
              </a:ext>
            </a:extLst>
          </p:cNvPr>
          <p:cNvSpPr/>
          <p:nvPr/>
        </p:nvSpPr>
        <p:spPr>
          <a:xfrm>
            <a:off x="804863" y="2889250"/>
            <a:ext cx="900112" cy="3603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97%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BD48E-6504-4EDA-89DB-BD148D54689C}"/>
              </a:ext>
            </a:extLst>
          </p:cNvPr>
          <p:cNvSpPr/>
          <p:nvPr/>
        </p:nvSpPr>
        <p:spPr>
          <a:xfrm>
            <a:off x="836613" y="2373313"/>
            <a:ext cx="900112" cy="360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98%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46263-2048-48F0-BBE0-9D9452295B5B}"/>
              </a:ext>
            </a:extLst>
          </p:cNvPr>
          <p:cNvSpPr/>
          <p:nvPr/>
        </p:nvSpPr>
        <p:spPr>
          <a:xfrm>
            <a:off x="836613" y="3429000"/>
            <a:ext cx="900112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96%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BBFC84-2BF6-4407-B7B3-C801C22B4BA8}"/>
              </a:ext>
            </a:extLst>
          </p:cNvPr>
          <p:cNvSpPr/>
          <p:nvPr/>
        </p:nvSpPr>
        <p:spPr>
          <a:xfrm>
            <a:off x="804863" y="4113213"/>
            <a:ext cx="900112" cy="36036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94%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38965B-86C5-42FB-8D86-9E9C6EF40DFD}"/>
              </a:ext>
            </a:extLst>
          </p:cNvPr>
          <p:cNvSpPr/>
          <p:nvPr/>
        </p:nvSpPr>
        <p:spPr>
          <a:xfrm>
            <a:off x="830263" y="4757738"/>
            <a:ext cx="900112" cy="36036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93%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9A9F4-9097-4AA9-A393-19504090F282}"/>
              </a:ext>
            </a:extLst>
          </p:cNvPr>
          <p:cNvSpPr/>
          <p:nvPr/>
        </p:nvSpPr>
        <p:spPr>
          <a:xfrm>
            <a:off x="836613" y="5383213"/>
            <a:ext cx="900112" cy="36036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92%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CC0D55-F489-4F18-A564-A9ABFC2BE6A5}"/>
              </a:ext>
            </a:extLst>
          </p:cNvPr>
          <p:cNvSpPr/>
          <p:nvPr/>
        </p:nvSpPr>
        <p:spPr>
          <a:xfrm>
            <a:off x="830263" y="6021388"/>
            <a:ext cx="900112" cy="360362"/>
          </a:xfrm>
          <a:prstGeom prst="rect">
            <a:avLst/>
          </a:prstGeom>
          <a:solidFill>
            <a:srgbClr val="E82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90%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AD133B-2AFD-4DC5-9F1E-672162068A1E}"/>
              </a:ext>
            </a:extLst>
          </p:cNvPr>
          <p:cNvSpPr/>
          <p:nvPr/>
        </p:nvSpPr>
        <p:spPr>
          <a:xfrm>
            <a:off x="3032125" y="1382713"/>
            <a:ext cx="1349375" cy="358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0 Days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4DF830-D607-4C28-9F83-1745D0B21FFB}"/>
              </a:ext>
            </a:extLst>
          </p:cNvPr>
          <p:cNvSpPr/>
          <p:nvPr/>
        </p:nvSpPr>
        <p:spPr>
          <a:xfrm>
            <a:off x="3027363" y="1887538"/>
            <a:ext cx="1350962" cy="360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1 Day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D793C8-767F-4680-8777-F23A4EA7E219}"/>
              </a:ext>
            </a:extLst>
          </p:cNvPr>
          <p:cNvSpPr/>
          <p:nvPr/>
        </p:nvSpPr>
        <p:spPr>
          <a:xfrm>
            <a:off x="3032125" y="2373313"/>
            <a:ext cx="1349375" cy="360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3 Days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68F77-9191-47F0-80E4-54CF267D0A33}"/>
              </a:ext>
            </a:extLst>
          </p:cNvPr>
          <p:cNvSpPr/>
          <p:nvPr/>
        </p:nvSpPr>
        <p:spPr>
          <a:xfrm>
            <a:off x="3032125" y="2894013"/>
            <a:ext cx="1349375" cy="360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1 Week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0838B3-7334-4FB5-87E7-448517027568}"/>
              </a:ext>
            </a:extLst>
          </p:cNvPr>
          <p:cNvSpPr/>
          <p:nvPr/>
        </p:nvSpPr>
        <p:spPr>
          <a:xfrm>
            <a:off x="3060700" y="3433763"/>
            <a:ext cx="1350963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1.5 Weeks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EBC94-ACED-49FD-8A44-674AD9AA6F9A}"/>
              </a:ext>
            </a:extLst>
          </p:cNvPr>
          <p:cNvSpPr/>
          <p:nvPr/>
        </p:nvSpPr>
        <p:spPr>
          <a:xfrm>
            <a:off x="3078163" y="4106863"/>
            <a:ext cx="1349375" cy="36036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2 Weeks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FABEB-1AEC-4DBB-9FC1-AE8094507DA3}"/>
              </a:ext>
            </a:extLst>
          </p:cNvPr>
          <p:cNvSpPr/>
          <p:nvPr/>
        </p:nvSpPr>
        <p:spPr>
          <a:xfrm>
            <a:off x="3084513" y="4751388"/>
            <a:ext cx="1350962" cy="36036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2.5 Weeks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61949-353E-4243-BF4C-3B146FDDEB5B}"/>
              </a:ext>
            </a:extLst>
          </p:cNvPr>
          <p:cNvSpPr/>
          <p:nvPr/>
        </p:nvSpPr>
        <p:spPr>
          <a:xfrm>
            <a:off x="3084513" y="5387975"/>
            <a:ext cx="1350962" cy="360363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3 Weeks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EFA79B-FCF6-457B-8ADE-03D713C18163}"/>
              </a:ext>
            </a:extLst>
          </p:cNvPr>
          <p:cNvSpPr/>
          <p:nvPr/>
        </p:nvSpPr>
        <p:spPr>
          <a:xfrm>
            <a:off x="3078163" y="6021388"/>
            <a:ext cx="1349375" cy="360362"/>
          </a:xfrm>
          <a:prstGeom prst="rect">
            <a:avLst/>
          </a:prstGeom>
          <a:solidFill>
            <a:srgbClr val="E82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3.5 Weeks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6496DE-9C0A-4001-9983-DFA572BBBA84}"/>
              </a:ext>
            </a:extLst>
          </p:cNvPr>
          <p:cNvSpPr/>
          <p:nvPr/>
        </p:nvSpPr>
        <p:spPr>
          <a:xfrm>
            <a:off x="5270500" y="1382713"/>
            <a:ext cx="2686050" cy="358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0 Lessons Missed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7398B8-F8E0-4422-B5FA-C45F8AA7599F}"/>
              </a:ext>
            </a:extLst>
          </p:cNvPr>
          <p:cNvSpPr/>
          <p:nvPr/>
        </p:nvSpPr>
        <p:spPr>
          <a:xfrm>
            <a:off x="5237163" y="1881188"/>
            <a:ext cx="2686050" cy="360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5 Lessons Missed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4A5217-F269-4D4F-A738-A172AA340DC5}"/>
              </a:ext>
            </a:extLst>
          </p:cNvPr>
          <p:cNvSpPr/>
          <p:nvPr/>
        </p:nvSpPr>
        <p:spPr>
          <a:xfrm>
            <a:off x="5237163" y="2373313"/>
            <a:ext cx="2686050" cy="360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15 Lessons Missed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A3E0D8-4851-4736-8583-C34A194FD0D7}"/>
              </a:ext>
            </a:extLst>
          </p:cNvPr>
          <p:cNvSpPr/>
          <p:nvPr/>
        </p:nvSpPr>
        <p:spPr>
          <a:xfrm>
            <a:off x="5270500" y="2889250"/>
            <a:ext cx="2686050" cy="3603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25 Lessons Missed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0A351D-D9EE-4E29-9339-B40E17239CF9}"/>
              </a:ext>
            </a:extLst>
          </p:cNvPr>
          <p:cNvSpPr/>
          <p:nvPr/>
        </p:nvSpPr>
        <p:spPr>
          <a:xfrm>
            <a:off x="5243513" y="4116388"/>
            <a:ext cx="2686050" cy="36036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50 Lessons Missed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693CCC-C082-4CDE-8F7A-AA543AE1A38D}"/>
              </a:ext>
            </a:extLst>
          </p:cNvPr>
          <p:cNvSpPr/>
          <p:nvPr/>
        </p:nvSpPr>
        <p:spPr>
          <a:xfrm>
            <a:off x="5243513" y="3433763"/>
            <a:ext cx="268605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35 Lessons Missed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D8BD19-671A-47DA-9455-890F80E4ADF8}"/>
              </a:ext>
            </a:extLst>
          </p:cNvPr>
          <p:cNvSpPr/>
          <p:nvPr/>
        </p:nvSpPr>
        <p:spPr>
          <a:xfrm>
            <a:off x="5262563" y="4751388"/>
            <a:ext cx="2686050" cy="36036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65 Lessons Missed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6DE9C4-2BFA-45FA-BF7C-C81007C91DAC}"/>
              </a:ext>
            </a:extLst>
          </p:cNvPr>
          <p:cNvSpPr/>
          <p:nvPr/>
        </p:nvSpPr>
        <p:spPr>
          <a:xfrm>
            <a:off x="5270500" y="5387975"/>
            <a:ext cx="2686050" cy="360363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75 Lessons Missed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16D888-CB48-4DBA-BA9B-E3BBAB70519A}"/>
              </a:ext>
            </a:extLst>
          </p:cNvPr>
          <p:cNvSpPr/>
          <p:nvPr/>
        </p:nvSpPr>
        <p:spPr>
          <a:xfrm>
            <a:off x="5270500" y="6021388"/>
            <a:ext cx="2686050" cy="360362"/>
          </a:xfrm>
          <a:prstGeom prst="rect">
            <a:avLst/>
          </a:prstGeom>
          <a:solidFill>
            <a:srgbClr val="E82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90 Lessons Missed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AEAB40-A948-44B3-871B-5764EB7CCBA0}"/>
              </a:ext>
            </a:extLst>
          </p:cNvPr>
          <p:cNvCxnSpPr/>
          <p:nvPr/>
        </p:nvCxnSpPr>
        <p:spPr>
          <a:xfrm>
            <a:off x="1979613" y="1557338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F075A0-FA88-44E6-9CB1-E021E7E3BE63}"/>
              </a:ext>
            </a:extLst>
          </p:cNvPr>
          <p:cNvCxnSpPr/>
          <p:nvPr/>
        </p:nvCxnSpPr>
        <p:spPr>
          <a:xfrm>
            <a:off x="4543425" y="1557338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5DDD5E0-0A60-4308-AD46-0CA8842F8586}"/>
              </a:ext>
            </a:extLst>
          </p:cNvPr>
          <p:cNvCxnSpPr/>
          <p:nvPr/>
        </p:nvCxnSpPr>
        <p:spPr>
          <a:xfrm>
            <a:off x="1979613" y="2060575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344722-82BD-4C7C-A55E-85636708043B}"/>
              </a:ext>
            </a:extLst>
          </p:cNvPr>
          <p:cNvCxnSpPr/>
          <p:nvPr/>
        </p:nvCxnSpPr>
        <p:spPr>
          <a:xfrm>
            <a:off x="4543425" y="206057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8ED2F39-8559-4130-8189-000E054EF8A6}"/>
              </a:ext>
            </a:extLst>
          </p:cNvPr>
          <p:cNvCxnSpPr/>
          <p:nvPr/>
        </p:nvCxnSpPr>
        <p:spPr>
          <a:xfrm>
            <a:off x="1979613" y="2565400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34947B-83F6-42DB-AFAF-3678DC680DE3}"/>
              </a:ext>
            </a:extLst>
          </p:cNvPr>
          <p:cNvCxnSpPr/>
          <p:nvPr/>
        </p:nvCxnSpPr>
        <p:spPr>
          <a:xfrm>
            <a:off x="4543425" y="2565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6F2DEB-B7B4-4E83-BF08-E400B84E45D9}"/>
              </a:ext>
            </a:extLst>
          </p:cNvPr>
          <p:cNvCxnSpPr/>
          <p:nvPr/>
        </p:nvCxnSpPr>
        <p:spPr>
          <a:xfrm>
            <a:off x="1979613" y="3068638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6467E95-4ADD-4BA5-9E02-EDA9728A1B62}"/>
              </a:ext>
            </a:extLst>
          </p:cNvPr>
          <p:cNvCxnSpPr/>
          <p:nvPr/>
        </p:nvCxnSpPr>
        <p:spPr>
          <a:xfrm>
            <a:off x="4543425" y="3068638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502577-140B-4AA8-8438-1D592832B50B}"/>
              </a:ext>
            </a:extLst>
          </p:cNvPr>
          <p:cNvCxnSpPr/>
          <p:nvPr/>
        </p:nvCxnSpPr>
        <p:spPr>
          <a:xfrm>
            <a:off x="1979613" y="3644900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9DDE3B2-694B-42A5-97B9-7240B20014E3}"/>
              </a:ext>
            </a:extLst>
          </p:cNvPr>
          <p:cNvCxnSpPr/>
          <p:nvPr/>
        </p:nvCxnSpPr>
        <p:spPr>
          <a:xfrm>
            <a:off x="4543425" y="36449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AE677D-3775-4C50-ACED-B4EC3F627327}"/>
              </a:ext>
            </a:extLst>
          </p:cNvPr>
          <p:cNvCxnSpPr/>
          <p:nvPr/>
        </p:nvCxnSpPr>
        <p:spPr>
          <a:xfrm>
            <a:off x="2051050" y="4292600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61D736B-AF0D-40B9-AA9E-5ED744A21579}"/>
              </a:ext>
            </a:extLst>
          </p:cNvPr>
          <p:cNvCxnSpPr/>
          <p:nvPr/>
        </p:nvCxnSpPr>
        <p:spPr>
          <a:xfrm>
            <a:off x="4614863" y="4292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4212E1E-FDF8-4ECE-895F-9F159AA38AAE}"/>
              </a:ext>
            </a:extLst>
          </p:cNvPr>
          <p:cNvCxnSpPr/>
          <p:nvPr/>
        </p:nvCxnSpPr>
        <p:spPr>
          <a:xfrm>
            <a:off x="2051050" y="4941888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0423325-286B-4433-A8E4-762B1279C812}"/>
              </a:ext>
            </a:extLst>
          </p:cNvPr>
          <p:cNvCxnSpPr/>
          <p:nvPr/>
        </p:nvCxnSpPr>
        <p:spPr>
          <a:xfrm>
            <a:off x="4614863" y="4941888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CB74CB2-AC84-48EC-B3A9-1BED69F1874B}"/>
              </a:ext>
            </a:extLst>
          </p:cNvPr>
          <p:cNvCxnSpPr/>
          <p:nvPr/>
        </p:nvCxnSpPr>
        <p:spPr>
          <a:xfrm>
            <a:off x="2051050" y="5589588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24268B-E112-4DEC-8392-420AA0398A6C}"/>
              </a:ext>
            </a:extLst>
          </p:cNvPr>
          <p:cNvCxnSpPr/>
          <p:nvPr/>
        </p:nvCxnSpPr>
        <p:spPr>
          <a:xfrm>
            <a:off x="4614863" y="5589588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B8B428-1A01-41D8-AF08-4D2417C45777}"/>
              </a:ext>
            </a:extLst>
          </p:cNvPr>
          <p:cNvCxnSpPr/>
          <p:nvPr/>
        </p:nvCxnSpPr>
        <p:spPr>
          <a:xfrm>
            <a:off x="2051050" y="6237288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0A3693F-2B19-48AF-BDEF-AD52948E08B2}"/>
              </a:ext>
            </a:extLst>
          </p:cNvPr>
          <p:cNvCxnSpPr/>
          <p:nvPr/>
        </p:nvCxnSpPr>
        <p:spPr>
          <a:xfrm>
            <a:off x="4614863" y="6237288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3" name="Title 1">
            <a:extLst>
              <a:ext uri="{FF2B5EF4-FFF2-40B4-BE49-F238E27FC236}">
                <a16:creationId xmlns:a16="http://schemas.microsoft.com/office/drawing/2014/main" id="{426BB79C-D8AA-4B1B-8CFF-26FAB80FA278}"/>
              </a:ext>
            </a:extLst>
          </p:cNvPr>
          <p:cNvSpPr txBox="1">
            <a:spLocks/>
          </p:cNvSpPr>
          <p:nvPr/>
        </p:nvSpPr>
        <p:spPr bwMode="auto">
          <a:xfrm>
            <a:off x="684213" y="620713"/>
            <a:ext cx="61198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Calibri" panose="020F0502020204030204" pitchFamily="34" charset="0"/>
              </a:rPr>
              <a:t>What does attendance look like?</a:t>
            </a:r>
            <a:endParaRPr lang="en-GB" altLang="en-US" sz="32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6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EB08-2CA4-4B45-8A2C-D5FA06F8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1322"/>
            <a:ext cx="7886700" cy="99417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8. Be Supportive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58857-64D0-4FB3-856A-CA4B747C08FB}"/>
              </a:ext>
            </a:extLst>
          </p:cNvPr>
          <p:cNvSpPr/>
          <p:nvPr/>
        </p:nvSpPr>
        <p:spPr>
          <a:xfrm>
            <a:off x="170895" y="2068041"/>
            <a:ext cx="880221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/>
              <a:t>Set aside one to one time so that they can talk to you about any worries,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/>
              <a:t>Plan a treat or an activity together to mark the end of the exams,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Help focus them and talk to them about their goals regularly,</a:t>
            </a:r>
            <a:endParaRPr lang="en-US" sz="2400" dirty="0"/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>
                <a:latin typeface="inherit"/>
              </a:rPr>
              <a:t>Avoid telling them that you </a:t>
            </a:r>
            <a:r>
              <a:rPr lang="en-US" sz="2400" i="1" dirty="0">
                <a:latin typeface="Lato"/>
              </a:rPr>
              <a:t>know </a:t>
            </a:r>
            <a:r>
              <a:rPr lang="en-US" sz="2400" dirty="0">
                <a:latin typeface="inherit"/>
              </a:rPr>
              <a:t>they will do well – instead focus on the message that you want them to </a:t>
            </a:r>
            <a:r>
              <a:rPr lang="en-US" sz="2400" i="1" dirty="0">
                <a:latin typeface="Lato"/>
              </a:rPr>
              <a:t>do their best</a:t>
            </a:r>
            <a:r>
              <a:rPr lang="en-US" sz="2400" dirty="0">
                <a:latin typeface="inherit"/>
              </a:rPr>
              <a:t>,</a:t>
            </a:r>
            <a:endParaRPr lang="en-GB" sz="2400" dirty="0"/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en-US" sz="2400" dirty="0"/>
              <a:t>Reassure them – reinforce that you are and will be proud of them no matter what happens,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432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577D-E4C3-40EB-BD30-F7465D9E48A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Important dates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39EF3-63D8-4430-8566-B349A1E2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Starting June 19</a:t>
            </a:r>
            <a:r>
              <a:rPr lang="en-US" b="1" baseline="30000" dirty="0"/>
              <a:t>th</a:t>
            </a:r>
            <a:r>
              <a:rPr lang="en-US" b="1" dirty="0"/>
              <a:t>, 2023</a:t>
            </a:r>
          </a:p>
          <a:p>
            <a:pPr marL="0" indent="0">
              <a:buNone/>
            </a:pPr>
            <a:r>
              <a:rPr lang="en-US" dirty="0"/>
              <a:t>Mock examinations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December 2023</a:t>
            </a:r>
          </a:p>
          <a:p>
            <a:pPr marL="0" indent="0">
              <a:buNone/>
            </a:pPr>
            <a:r>
              <a:rPr lang="en-US" dirty="0"/>
              <a:t>Mock examinations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March 2024</a:t>
            </a:r>
          </a:p>
          <a:p>
            <a:pPr marL="0" indent="0">
              <a:buNone/>
            </a:pPr>
            <a:r>
              <a:rPr lang="en-US" dirty="0"/>
              <a:t>Final Mock examinations in core subjects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Starting May 2024</a:t>
            </a:r>
          </a:p>
          <a:p>
            <a:pPr marL="0" indent="0">
              <a:buNone/>
            </a:pPr>
            <a:r>
              <a:rPr lang="en-US" dirty="0"/>
              <a:t>GCSE examinations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2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9D86-A26E-43AE-A5B9-324DF4F5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revise?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BF6CC2-2B45-4AED-A47E-9A142B233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31BF39-EA42-4CDD-A58A-9CA0B014E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159" y="2571751"/>
            <a:ext cx="2685682" cy="18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0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7EFC-4157-4D39-B3DC-20CF3AD0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FEB70-CAE5-436A-A016-453637D8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9" y="2652611"/>
            <a:ext cx="2527992" cy="1818597"/>
          </a:xfrm>
        </p:spPr>
        <p:txBody>
          <a:bodyPr>
            <a:normAutofit/>
          </a:bodyPr>
          <a:lstStyle/>
          <a:p>
            <a:r>
              <a:rPr lang="en-US" sz="1800" dirty="0"/>
              <a:t>This is all about taking loads of information and making it manageable</a:t>
            </a:r>
          </a:p>
          <a:p>
            <a:r>
              <a:rPr lang="en-US" sz="1800" dirty="0"/>
              <a:t>Start with your notes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684E8-5DB6-45EA-B03C-6D88C645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67" y="1810133"/>
            <a:ext cx="5003133" cy="3752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31969E-6DB8-4A07-8499-2067113C4B56}"/>
              </a:ext>
            </a:extLst>
          </p:cNvPr>
          <p:cNvSpPr/>
          <p:nvPr/>
        </p:nvSpPr>
        <p:spPr>
          <a:xfrm>
            <a:off x="4099561" y="3012563"/>
            <a:ext cx="1971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Reduce</a:t>
            </a:r>
            <a:r>
              <a:rPr lang="en-US" dirty="0"/>
              <a:t> each topic into 10 bullet points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FCB9BB-667A-4594-9F7C-90751457C3FA}"/>
              </a:ext>
            </a:extLst>
          </p:cNvPr>
          <p:cNvSpPr/>
          <p:nvPr/>
        </p:nvSpPr>
        <p:spPr>
          <a:xfrm>
            <a:off x="6302221" y="2822959"/>
            <a:ext cx="2038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Transform</a:t>
            </a:r>
            <a:r>
              <a:rPr lang="en-US" sz="2100" dirty="0"/>
              <a:t> them into 10 pictures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CB597-D7F1-4A9A-84EC-7CB55D776A9A}"/>
              </a:ext>
            </a:extLst>
          </p:cNvPr>
          <p:cNvSpPr/>
          <p:nvPr/>
        </p:nvSpPr>
        <p:spPr>
          <a:xfrm>
            <a:off x="6131968" y="4471208"/>
            <a:ext cx="23794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</a:rPr>
              <a:t>Summarise</a:t>
            </a:r>
            <a:r>
              <a:rPr lang="en-US" sz="2100" dirty="0"/>
              <a:t> the topic</a:t>
            </a:r>
          </a:p>
        </p:txBody>
      </p:sp>
    </p:spTree>
    <p:extLst>
      <p:ext uri="{BB962C8B-B14F-4D97-AF65-F5344CB8AC3E}">
        <p14:creationId xmlns:p14="http://schemas.microsoft.com/office/powerpoint/2010/main" val="8118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B61824-7EB8-4248-8D0F-4A507EA1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575" t="14706" r="18973" b="10294"/>
          <a:stretch>
            <a:fillRect/>
          </a:stretch>
        </p:blipFill>
        <p:spPr bwMode="auto">
          <a:xfrm>
            <a:off x="938758" y="1591057"/>
            <a:ext cx="7633742" cy="347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1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5645-FF2E-4778-B52D-26233913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530FB-EB5F-494E-996E-BA35A784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899671"/>
            <a:ext cx="3393341" cy="2096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It’s about grouping information, so instead of remembering a long list of things, you have to remember a few groups of things.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610FB-4CB3-4506-94E2-7C4E12330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24" y="3750091"/>
            <a:ext cx="2356097" cy="2096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BFDA47-A81B-4342-97D0-063E632394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4599"/>
            <a:ext cx="3760600" cy="28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8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19ED-6090-4128-B8F8-BFE18370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0FD86-F4B7-4A90-8926-0309D1EA5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9" y="2571751"/>
            <a:ext cx="2980997" cy="269519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should only have small amounts of information on the flash cards</a:t>
            </a:r>
          </a:p>
          <a:p>
            <a:r>
              <a:rPr lang="en-US" dirty="0"/>
              <a:t>One key word or question on one side</a:t>
            </a:r>
          </a:p>
          <a:p>
            <a:r>
              <a:rPr lang="en-US" dirty="0"/>
              <a:t>The answer on the other side</a:t>
            </a:r>
          </a:p>
          <a:p>
            <a:r>
              <a:rPr lang="en-US" dirty="0"/>
              <a:t>Then you can use them to easily test yourself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A4E91-9DFA-4F83-9F31-A0F4B1D0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925">
            <a:off x="4338681" y="1633887"/>
            <a:ext cx="285750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A5A0E-4A91-41F1-813E-384AD44B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439">
            <a:off x="4840681" y="295351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1416</Words>
  <Application>Microsoft Office PowerPoint</Application>
  <PresentationFormat>On-screen Show (4:3)</PresentationFormat>
  <Paragraphs>208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&amp;quot</vt:lpstr>
      <vt:lpstr>inherit</vt:lpstr>
      <vt:lpstr>Lato</vt:lpstr>
      <vt:lpstr>Aharoni</vt:lpstr>
      <vt:lpstr>Arial</vt:lpstr>
      <vt:lpstr>Calibri</vt:lpstr>
      <vt:lpstr>Calibri Light</vt:lpstr>
      <vt:lpstr>Century Gothic</vt:lpstr>
      <vt:lpstr>Eras Bold ITC</vt:lpstr>
      <vt:lpstr>Eras Demi ITC</vt:lpstr>
      <vt:lpstr>Gill Sans MT</vt:lpstr>
      <vt:lpstr>Impact</vt:lpstr>
      <vt:lpstr>Times New Roman</vt:lpstr>
      <vt:lpstr>Wingdings 2</vt:lpstr>
      <vt:lpstr>Office Theme</vt:lpstr>
      <vt:lpstr>Badge</vt:lpstr>
      <vt:lpstr>Year 10 Parents’ Information Evening</vt:lpstr>
      <vt:lpstr>PowerPoint Presentation</vt:lpstr>
      <vt:lpstr>PowerPoint Presentation</vt:lpstr>
      <vt:lpstr>Important dates</vt:lpstr>
      <vt:lpstr>How do I revise?</vt:lpstr>
      <vt:lpstr>Thinking hard</vt:lpstr>
      <vt:lpstr>PowerPoint Presentation</vt:lpstr>
      <vt:lpstr>chunking</vt:lpstr>
      <vt:lpstr>Flash cards</vt:lpstr>
      <vt:lpstr>Leitner system</vt:lpstr>
      <vt:lpstr>Leitner system</vt:lpstr>
      <vt:lpstr>Revision timetable</vt:lpstr>
      <vt:lpstr>Exam questions</vt:lpstr>
      <vt:lpstr>Don’t break the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Be Supportive</vt:lpstr>
      <vt:lpstr>2. Routine</vt:lpstr>
      <vt:lpstr>3. Healthy Eating</vt:lpstr>
      <vt:lpstr>4. Time out</vt:lpstr>
      <vt:lpstr>5. Keep them active</vt:lpstr>
      <vt:lpstr>6. Unplugging </vt:lpstr>
      <vt:lpstr>7. Sleep patterns</vt:lpstr>
      <vt:lpstr>PowerPoint Presentation</vt:lpstr>
      <vt:lpstr>PowerPoint Presentation</vt:lpstr>
      <vt:lpstr>8. Be Supportive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FKR</dc:creator>
  <cp:lastModifiedBy>Karen Goodall</cp:lastModifiedBy>
  <cp:revision>31</cp:revision>
  <cp:lastPrinted>2021-05-20T15:29:10Z</cp:lastPrinted>
  <dcterms:created xsi:type="dcterms:W3CDTF">2019-05-13T16:22:35Z</dcterms:created>
  <dcterms:modified xsi:type="dcterms:W3CDTF">2023-05-09T10:10:27Z</dcterms:modified>
</cp:coreProperties>
</file>