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58" r:id="rId5"/>
    <p:sldId id="273" r:id="rId6"/>
    <p:sldId id="274" r:id="rId7"/>
    <p:sldId id="277" r:id="rId8"/>
    <p:sldId id="278" r:id="rId9"/>
    <p:sldId id="280" r:id="rId10"/>
    <p:sldId id="268" r:id="rId11"/>
    <p:sldId id="282" r:id="rId12"/>
    <p:sldId id="271" r:id="rId13"/>
    <p:sldId id="269" r:id="rId14"/>
    <p:sldId id="270" r:id="rId15"/>
    <p:sldId id="272" r:id="rId16"/>
    <p:sldId id="288" r:id="rId17"/>
    <p:sldId id="290" r:id="rId18"/>
    <p:sldId id="287" r:id="rId19"/>
    <p:sldId id="289" r:id="rId20"/>
    <p:sldId id="283" r:id="rId21"/>
    <p:sldId id="265" r:id="rId22"/>
    <p:sldId id="28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00"/>
    <a:srgbClr val="FFFF99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69" d="100"/>
          <a:sy n="69" d="100"/>
        </p:scale>
        <p:origin x="7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FC1CB-31BC-45F1-94BB-728A6FA0C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CFFF0A-2D6F-4CFE-9F34-CEA8FF7A0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0C479-6583-4C00-8E73-1D2D2D97E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50516-9B18-4CE8-9344-DBCB15F71B57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15C55-7B74-42A4-A300-D6CB9B9C4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146CA-B3F2-4B19-8EF2-7CC663CD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AE06-C20C-4A86-B3EB-EBF353B1A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787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7ED7C-9BD4-4905-AAA0-6B61AFBEC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E99331-C2CE-4563-A7BE-7E7B4A81B4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2CD2B-B1AA-4E94-8954-6951BD293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50516-9B18-4CE8-9344-DBCB15F71B57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90332-3906-420D-B6F8-43105A5DE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20074-EE59-4D85-BD85-2DEED8494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AE06-C20C-4A86-B3EB-EBF353B1A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9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B00406-8AA9-4DBD-9BE7-04DA021C19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956893-7973-4B6C-B777-97CFF3EC3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9C80E-4896-42C3-80F0-1EDA0E8D1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50516-9B18-4CE8-9344-DBCB15F71B57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4A95E-D55B-4113-8D48-C74692027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1DD33-F98E-4B83-B172-76AF5F1D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AE06-C20C-4A86-B3EB-EBF353B1A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747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18CBE-78F3-420A-B870-3FDFA858F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7A0EC-5352-49D0-930C-0CD17DAFE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897FE-0C26-4919-9264-C7833602E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50516-9B18-4CE8-9344-DBCB15F71B57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CFFB6-1738-4DD2-875F-D821A8D30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F2AA0-4FEF-4189-9492-1C413F3A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AE06-C20C-4A86-B3EB-EBF353B1A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746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5812E-2E9E-4998-83EF-6D6D2A617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80DD5C-D467-4DC8-938B-55C57877E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F3097-3D2F-4B03-987B-A0992BFC6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50516-9B18-4CE8-9344-DBCB15F71B57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AE1F8-6BDE-40DB-8B25-85DB25C21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FCBEB-4433-4D79-B3F6-49B1A4AD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AE06-C20C-4A86-B3EB-EBF353B1A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966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7D475-09B6-4907-9882-08E5D9464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1B4AF-79B5-458C-859A-3D370BBAB2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E43EF2-335A-448F-A3A7-2AD3FA4B9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F1C44-3DDA-4BD3-974D-FD5D8F975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50516-9B18-4CE8-9344-DBCB15F71B57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54A90F-3D44-42B9-BA25-62381A498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AAE75B-2AD0-4AB9-A210-B28950AA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AE06-C20C-4A86-B3EB-EBF353B1A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4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5346E-15A7-4939-AD44-28E378BD4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62702-B004-4C35-B8D3-357438FD8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09D302-89A6-4DF1-B85E-B94FBA9ED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7F3B70-7414-4466-8951-A796773DBF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9A0E98-0169-4721-8A8D-E1CEE2D05C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76DE56-92B4-4442-B522-CFBF9DB31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50516-9B18-4CE8-9344-DBCB15F71B57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C87E54-97E1-4F6D-B90E-6B88C488D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49593D-6DB2-4558-9450-E01D8544D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AE06-C20C-4A86-B3EB-EBF353B1A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556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A52A2-75B6-47B7-86FD-4ECECDF2B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4A37E4-CB16-4B9B-9DE6-C30AE02D4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50516-9B18-4CE8-9344-DBCB15F71B57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8668C5-1462-42A6-9FE8-6DA1BE65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E605C5-A320-4670-A8FC-B94D8ED86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AE06-C20C-4A86-B3EB-EBF353B1A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52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59BA96-DC25-4582-9967-4AC46174E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50516-9B18-4CE8-9344-DBCB15F71B57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B8F37A-BF2B-4E57-800B-7EA602DE3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377F3-290B-4F49-9874-B66D248EB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AE06-C20C-4A86-B3EB-EBF353B1A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93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08C29-5F58-4C22-A6C6-FFB0FA18B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10C2A-C0FE-460D-93A4-E0A0FB68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81D988-8EAD-4EC4-BB70-861B4B8E8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F01FD1-756A-42ED-9C03-E4839EDBC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50516-9B18-4CE8-9344-DBCB15F71B57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A20FA8-D7E7-4922-957A-F6FE6002A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FA4A8-FD45-47B1-A727-C1DDF3771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AE06-C20C-4A86-B3EB-EBF353B1A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039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CBE29-E559-40C5-8A14-AE1FA094E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C5EB0E-3A91-4AC2-B91B-4E1A650BB5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0BDAF6-CDC7-40FF-9E4E-56789B54A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C6A18-B826-4225-9B75-B35837416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50516-9B18-4CE8-9344-DBCB15F71B57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529B6A-BF76-4536-83D3-CFEF4F81D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916D2E-272A-46E7-A658-8A74C41CA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AE06-C20C-4A86-B3EB-EBF353B1A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28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2D2F7E-05EB-4698-AD17-93AAC6079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9E2F7-D94F-4F09-8687-ACEF69E82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66F65-8ECA-4873-B9E6-C1E4FB9D6C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50516-9B18-4CE8-9344-DBCB15F71B57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F9886-B26A-4F99-A547-1D36CC83C9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0E87A-8886-406F-8811-06ED24BC7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6AE06-C20C-4A86-B3EB-EBF353B1A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51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Careers@hendonschool.co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FFCD2-1150-4BF2-AC36-908B20EAF8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Year 11</a:t>
            </a:r>
            <a:br>
              <a:rPr lang="en-GB" dirty="0"/>
            </a:br>
            <a:r>
              <a:rPr lang="en-GB" dirty="0"/>
              <a:t>Information Evening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388E67-456B-4B8A-9341-75849BFFF4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03/10/24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B881C2-8B2D-474D-9B9E-6853F3DAF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286" y="204690"/>
            <a:ext cx="1707028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52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86F2E-339E-4C37-B7F9-9CDE7E5E0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124075" cy="1325563"/>
          </a:xfrm>
        </p:spPr>
        <p:txBody>
          <a:bodyPr/>
          <a:lstStyle/>
          <a:p>
            <a:r>
              <a:rPr lang="en-GB" b="1" u="sng" dirty="0"/>
              <a:t>English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EE2C75-7981-47FB-BD8F-FF829C8E4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865" y="155630"/>
            <a:ext cx="1707028" cy="128027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4C348A-D188-4599-BFA3-0D4188AD2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39275" cy="4667250"/>
          </a:xfrm>
        </p:spPr>
        <p:txBody>
          <a:bodyPr/>
          <a:lstStyle/>
          <a:p>
            <a:r>
              <a:rPr lang="en-GB" sz="2000" dirty="0"/>
              <a:t>Exam Board – Edexcel</a:t>
            </a:r>
          </a:p>
          <a:p>
            <a:r>
              <a:rPr lang="en-GB" sz="2000" dirty="0"/>
              <a:t>Mock Exams in December and February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000" b="1" u="sng" dirty="0"/>
              <a:t>December Mocks</a:t>
            </a:r>
          </a:p>
          <a:p>
            <a:pPr marL="0" indent="0">
              <a:buNone/>
            </a:pPr>
            <a:r>
              <a:rPr lang="en-GB" sz="2000" dirty="0"/>
              <a:t>Paper 1 English Literature: Shakespeare and Post 1914 Literature (1 hr 45 mins, 80 marks)</a:t>
            </a:r>
          </a:p>
          <a:p>
            <a:pPr marL="0" indent="0">
              <a:buNone/>
            </a:pPr>
            <a:r>
              <a:rPr lang="en-GB" sz="2000" dirty="0"/>
              <a:t>Paper 1 English Language: Fiction and Imaginative Writing (1 hr 45 mins, 64 marks)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u="sng" dirty="0"/>
              <a:t>February Mocks</a:t>
            </a:r>
          </a:p>
          <a:p>
            <a:pPr marL="0" indent="0">
              <a:buNone/>
            </a:pPr>
            <a:r>
              <a:rPr lang="en-GB" sz="2000" dirty="0"/>
              <a:t>Paper 2 English Literature: 19</a:t>
            </a:r>
            <a:r>
              <a:rPr lang="en-GB" sz="2000" baseline="30000" dirty="0"/>
              <a:t>th</a:t>
            </a:r>
            <a:r>
              <a:rPr lang="en-GB" sz="2000" dirty="0"/>
              <a:t> Century Novel and Poetry since 1789 (2 hrs and 15 mins, 80 marks)</a:t>
            </a:r>
          </a:p>
          <a:p>
            <a:pPr marL="0" indent="0">
              <a:buNone/>
            </a:pPr>
            <a:r>
              <a:rPr lang="en-GB" sz="2000" dirty="0"/>
              <a:t>Paper 2 English Language: Non-fiction and Transactional Writing (2 hrs 5 mins, 96 marks)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5835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89506-41EC-4C1C-A6F7-CAE286453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701" y="253792"/>
            <a:ext cx="5929544" cy="1325563"/>
          </a:xfrm>
          <a:solidFill>
            <a:srgbClr val="FFC000"/>
          </a:solidFill>
        </p:spPr>
        <p:txBody>
          <a:bodyPr/>
          <a:lstStyle/>
          <a:p>
            <a:r>
              <a:rPr lang="en-GB" dirty="0"/>
              <a:t>Helping Your Child to Revise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2B4D1-9695-471B-97CC-DB43B7CCD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362AF2-233D-428D-B794-71C20F895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3296"/>
            <a:ext cx="5287146" cy="29740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7921FE-A16F-44AA-8C27-DBE79779D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516" y="1996420"/>
            <a:ext cx="4348086" cy="28651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C24FC2-8DDB-4D26-AD22-97DBAE66B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346" y="3643729"/>
            <a:ext cx="5477522" cy="3081106"/>
          </a:xfrm>
          <a:prstGeom prst="rect">
            <a:avLst/>
          </a:prstGeom>
        </p:spPr>
      </p:pic>
      <p:pic>
        <p:nvPicPr>
          <p:cNvPr id="1026" name="Picture 2" descr="Frog Learn - WRHS">
            <a:extLst>
              <a:ext uri="{FF2B5EF4-FFF2-40B4-BE49-F238E27FC236}">
                <a16:creationId xmlns:a16="http://schemas.microsoft.com/office/drawing/2014/main" id="{E61F2C48-C92E-419F-A2F0-7040C50DA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943" y="879853"/>
            <a:ext cx="928092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36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86F2E-339E-4C37-B7F9-9CDE7E5E0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Maths – Course Outline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EE2C75-7981-47FB-BD8F-FF829C8E4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865" y="155630"/>
            <a:ext cx="1707028" cy="128027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4C348A-D188-4599-BFA3-0D4188AD2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39275" cy="4667250"/>
          </a:xfrm>
        </p:spPr>
        <p:txBody>
          <a:bodyPr/>
          <a:lstStyle/>
          <a:p>
            <a:r>
              <a:rPr lang="en-GB" dirty="0"/>
              <a:t>Exam Board – Edexcel</a:t>
            </a:r>
          </a:p>
          <a:p>
            <a:r>
              <a:rPr lang="en-GB" dirty="0"/>
              <a:t>Mock Exams in December and February</a:t>
            </a:r>
          </a:p>
          <a:p>
            <a:r>
              <a:rPr lang="en-GB" dirty="0"/>
              <a:t>3 Papers, 90 minutes each, 80 marks each</a:t>
            </a:r>
          </a:p>
        </p:txBody>
      </p:sp>
    </p:spTree>
    <p:extLst>
      <p:ext uri="{BB962C8B-B14F-4D97-AF65-F5344CB8AC3E}">
        <p14:creationId xmlns:p14="http://schemas.microsoft.com/office/powerpoint/2010/main" val="1327030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86F2E-339E-4C37-B7F9-9CDE7E5E0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Maths - Resources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EE2C75-7981-47FB-BD8F-FF829C8E4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865" y="155630"/>
            <a:ext cx="1707028" cy="128027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4C348A-D188-4599-BFA3-0D4188AD2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39275" cy="4667250"/>
          </a:xfrm>
        </p:spPr>
        <p:txBody>
          <a:bodyPr/>
          <a:lstStyle/>
          <a:p>
            <a:r>
              <a:rPr lang="en-GB" dirty="0" err="1"/>
              <a:t>Sparx</a:t>
            </a:r>
            <a:r>
              <a:rPr lang="en-GB" dirty="0"/>
              <a:t> Maths</a:t>
            </a:r>
          </a:p>
          <a:p>
            <a:r>
              <a:rPr lang="en-GB" dirty="0"/>
              <a:t>Active Learn</a:t>
            </a:r>
          </a:p>
          <a:p>
            <a:r>
              <a:rPr lang="en-GB" dirty="0"/>
              <a:t>Maths Genie</a:t>
            </a:r>
          </a:p>
          <a:p>
            <a:r>
              <a:rPr lang="en-GB" dirty="0"/>
              <a:t>Maths Teacher</a:t>
            </a:r>
          </a:p>
          <a:p>
            <a:r>
              <a:rPr lang="en-GB" dirty="0"/>
              <a:t>Homework Club</a:t>
            </a:r>
          </a:p>
        </p:txBody>
      </p:sp>
    </p:spTree>
    <p:extLst>
      <p:ext uri="{BB962C8B-B14F-4D97-AF65-F5344CB8AC3E}">
        <p14:creationId xmlns:p14="http://schemas.microsoft.com/office/powerpoint/2010/main" val="591822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86F2E-339E-4C37-B7F9-9CDE7E5E0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Maths – How to support you child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EE2C75-7981-47FB-BD8F-FF829C8E4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865" y="155630"/>
            <a:ext cx="1707028" cy="128027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4C348A-D188-4599-BFA3-0D4188AD2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39275" cy="4667250"/>
          </a:xfrm>
        </p:spPr>
        <p:txBody>
          <a:bodyPr/>
          <a:lstStyle/>
          <a:p>
            <a:r>
              <a:rPr lang="en-GB" dirty="0"/>
              <a:t>Ensure Homework is completed</a:t>
            </a:r>
          </a:p>
          <a:p>
            <a:r>
              <a:rPr lang="en-GB" dirty="0"/>
              <a:t>100% attendance to Maths lessons</a:t>
            </a:r>
          </a:p>
          <a:p>
            <a:r>
              <a:rPr lang="en-GB" dirty="0"/>
              <a:t>Check up on them</a:t>
            </a:r>
          </a:p>
          <a:p>
            <a:r>
              <a:rPr lang="en-GB" dirty="0"/>
              <a:t>Revision timetable</a:t>
            </a:r>
          </a:p>
          <a:p>
            <a:r>
              <a:rPr lang="en-GB" dirty="0"/>
              <a:t>Time off </a:t>
            </a:r>
          </a:p>
        </p:txBody>
      </p:sp>
    </p:spTree>
    <p:extLst>
      <p:ext uri="{BB962C8B-B14F-4D97-AF65-F5344CB8AC3E}">
        <p14:creationId xmlns:p14="http://schemas.microsoft.com/office/powerpoint/2010/main" val="2164264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86F2E-339E-4C37-B7F9-9CDE7E5E0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Maths – Final Word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EE2C75-7981-47FB-BD8F-FF829C8E4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865" y="155630"/>
            <a:ext cx="1707028" cy="128027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4C348A-D188-4599-BFA3-0D4188AD2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39275" cy="4667250"/>
          </a:xfrm>
        </p:spPr>
        <p:txBody>
          <a:bodyPr/>
          <a:lstStyle/>
          <a:p>
            <a:r>
              <a:rPr lang="en-GB" dirty="0"/>
              <a:t>If the only Maths work you do is in class, this is not enough to achieve your potential. You have to work outside of lessons.</a:t>
            </a:r>
          </a:p>
          <a:p>
            <a:r>
              <a:rPr lang="en-GB" dirty="0"/>
              <a:t>Revise</a:t>
            </a:r>
          </a:p>
          <a:p>
            <a:r>
              <a:rPr lang="en-GB" dirty="0"/>
              <a:t>Revise</a:t>
            </a:r>
          </a:p>
          <a:p>
            <a:r>
              <a:rPr lang="en-GB" dirty="0"/>
              <a:t>Revise</a:t>
            </a:r>
          </a:p>
        </p:txBody>
      </p:sp>
    </p:spTree>
    <p:extLst>
      <p:ext uri="{BB962C8B-B14F-4D97-AF65-F5344CB8AC3E}">
        <p14:creationId xmlns:p14="http://schemas.microsoft.com/office/powerpoint/2010/main" val="1264873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28A365-4B6F-4042-B061-9D0418C65DB3}"/>
              </a:ext>
            </a:extLst>
          </p:cNvPr>
          <p:cNvSpPr txBox="1"/>
          <p:nvPr/>
        </p:nvSpPr>
        <p:spPr>
          <a:xfrm>
            <a:off x="285311" y="5753680"/>
            <a:ext cx="113734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i="0" dirty="0">
                <a:solidFill>
                  <a:srgbClr val="3333FF"/>
                </a:solidFill>
                <a:effectLst/>
                <a:latin typeface="NonBreakingSpaceOverride"/>
              </a:rPr>
              <a:t>The law states that all young people must continue to do some kind of education or training until they are 18. There are lots of different options available to students.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302E71-14BB-3AA6-BDD2-FF735516F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7767" y="124467"/>
            <a:ext cx="1986512" cy="13727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FF6AF7-A1AB-6F09-5525-4C576EC1B86F}"/>
              </a:ext>
            </a:extLst>
          </p:cNvPr>
          <p:cNvSpPr txBox="1"/>
          <p:nvPr/>
        </p:nvSpPr>
        <p:spPr>
          <a:xfrm rot="20050389">
            <a:off x="-194602" y="507712"/>
            <a:ext cx="2493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Next steps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57F0AE-B74B-AB99-62BD-64D1057F7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198" y="124467"/>
            <a:ext cx="7287642" cy="54490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3438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D8E207-E25C-31C0-AD3F-5ABD397531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1163"/>
          <a:stretch/>
        </p:blipFill>
        <p:spPr>
          <a:xfrm>
            <a:off x="1784406" y="1797944"/>
            <a:ext cx="10363109" cy="498583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FE215F-DCFB-2668-A143-732795860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17" y="3690335"/>
            <a:ext cx="1358573" cy="9387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AE2112-6BA6-887D-CB69-7667654D33D7}"/>
              </a:ext>
            </a:extLst>
          </p:cNvPr>
          <p:cNvSpPr txBox="1"/>
          <p:nvPr/>
        </p:nvSpPr>
        <p:spPr>
          <a:xfrm>
            <a:off x="3997841" y="217842"/>
            <a:ext cx="75249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i="0" dirty="0">
                <a:solidFill>
                  <a:srgbClr val="3333FF"/>
                </a:solidFill>
                <a:effectLst/>
                <a:latin typeface="NonBreakingSpaceOverride"/>
              </a:rPr>
              <a:t>The law states that all young people must continue to do some kind of education or training until they are 18. There are lots of different options available to students.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359D40-6898-F13A-69E2-D86F26A1103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3411"/>
          <a:stretch/>
        </p:blipFill>
        <p:spPr>
          <a:xfrm>
            <a:off x="369142" y="0"/>
            <a:ext cx="2830528" cy="16360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BB2E3B-305E-5880-4E09-93BD0ADA964E}"/>
              </a:ext>
            </a:extLst>
          </p:cNvPr>
          <p:cNvSpPr txBox="1"/>
          <p:nvPr/>
        </p:nvSpPr>
        <p:spPr>
          <a:xfrm rot="20050389">
            <a:off x="-250643" y="2203944"/>
            <a:ext cx="2357970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B050"/>
                </a:solidFill>
              </a:rPr>
              <a:t>Next steps </a:t>
            </a:r>
          </a:p>
        </p:txBody>
      </p:sp>
    </p:spTree>
    <p:extLst>
      <p:ext uri="{BB962C8B-B14F-4D97-AF65-F5344CB8AC3E}">
        <p14:creationId xmlns:p14="http://schemas.microsoft.com/office/powerpoint/2010/main" val="3257636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512732-936E-6A5A-5E4D-013DB056EE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67" b="12667"/>
          <a:stretch/>
        </p:blipFill>
        <p:spPr>
          <a:xfrm>
            <a:off x="220443" y="55983"/>
            <a:ext cx="1944216" cy="10887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1FF86B-9E3A-F2B2-72D1-A90BF8F71A38}"/>
              </a:ext>
            </a:extLst>
          </p:cNvPr>
          <p:cNvSpPr txBox="1"/>
          <p:nvPr/>
        </p:nvSpPr>
        <p:spPr>
          <a:xfrm>
            <a:off x="2164659" y="394709"/>
            <a:ext cx="458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6600"/>
                </a:solidFill>
              </a:rPr>
              <a:t>Careers destination platform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F5B1D-0C70-75B6-B2DB-22AD02EEF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17" y="2488327"/>
            <a:ext cx="6084355" cy="43696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60AC4A-5AC6-2F36-BFAC-B8DF400196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94" r="5887"/>
          <a:stretch/>
        </p:blipFill>
        <p:spPr>
          <a:xfrm>
            <a:off x="6867490" y="46394"/>
            <a:ext cx="4580613" cy="27067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71E1A3E-2C5A-7C10-A9B5-D5A53D2AA180}"/>
              </a:ext>
            </a:extLst>
          </p:cNvPr>
          <p:cNvSpPr txBox="1"/>
          <p:nvPr/>
        </p:nvSpPr>
        <p:spPr>
          <a:xfrm>
            <a:off x="626088" y="1144728"/>
            <a:ext cx="619254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600" i="1" dirty="0">
                <a:solidFill>
                  <a:srgbClr val="0000CC"/>
                </a:solidFill>
              </a:rPr>
              <a:t>“Geographers are among the most employable university graduates. Find out more about choosing geography at GCSE and A Level, continuing to study geography at university, and the career paths that geography opens up for you</a:t>
            </a:r>
            <a:r>
              <a:rPr lang="en-GB" dirty="0">
                <a:solidFill>
                  <a:srgbClr val="0000CC"/>
                </a:solidFill>
              </a:rPr>
              <a:t>.”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1938A6-DFE8-462E-EC25-85E6CF40F8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5603" y="2623016"/>
            <a:ext cx="4080282" cy="423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18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AD50D1-3FE3-CA32-A4F6-F1BD0794E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21" y="5485298"/>
            <a:ext cx="1986512" cy="13727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40F6E6-111F-BADC-0DB5-F57256CBE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8438" y="249088"/>
            <a:ext cx="2908044" cy="28470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E95780-C54E-2B6A-4300-8406DDB4C95D}"/>
              </a:ext>
            </a:extLst>
          </p:cNvPr>
          <p:cNvSpPr txBox="1"/>
          <p:nvPr/>
        </p:nvSpPr>
        <p:spPr>
          <a:xfrm>
            <a:off x="9001692" y="3013501"/>
            <a:ext cx="2641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84797"/>
                </a:solidFill>
              </a:rPr>
              <a:t>Mrs Mohammed our Careers advisor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33120C-D4B3-37C0-F357-B9D3155F07C5}"/>
              </a:ext>
            </a:extLst>
          </p:cNvPr>
          <p:cNvSpPr txBox="1"/>
          <p:nvPr/>
        </p:nvSpPr>
        <p:spPr>
          <a:xfrm>
            <a:off x="415518" y="222319"/>
            <a:ext cx="83196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Access to Unifrog</a:t>
            </a:r>
          </a:p>
          <a:p>
            <a:endParaRPr lang="en-GB" sz="2400" b="1" dirty="0">
              <a:solidFill>
                <a:srgbClr val="00B050"/>
              </a:solidFill>
            </a:endParaRPr>
          </a:p>
          <a:p>
            <a:r>
              <a:rPr lang="en-GB" sz="2400" b="1" dirty="0">
                <a:solidFill>
                  <a:srgbClr val="FF00FF"/>
                </a:solidFill>
              </a:rPr>
              <a:t>Individual careers guidance meeting this year</a:t>
            </a:r>
          </a:p>
          <a:p>
            <a:endParaRPr lang="en-GB" sz="2400" b="1" dirty="0">
              <a:solidFill>
                <a:srgbClr val="00B050"/>
              </a:solidFill>
            </a:endParaRPr>
          </a:p>
          <a:p>
            <a:r>
              <a:rPr lang="en-GB" sz="2400" b="1" dirty="0">
                <a:solidFill>
                  <a:srgbClr val="00B050"/>
                </a:solidFill>
              </a:rPr>
              <a:t>Optional group careers session e.g. aspiring lawyers or those planning on applying for an apprenticeship </a:t>
            </a:r>
          </a:p>
          <a:p>
            <a:endParaRPr lang="en-GB" sz="2400" b="1" dirty="0">
              <a:solidFill>
                <a:srgbClr val="FF00FF"/>
              </a:solidFill>
            </a:endParaRPr>
          </a:p>
          <a:p>
            <a:r>
              <a:rPr lang="en-GB" sz="2400" b="1" dirty="0">
                <a:solidFill>
                  <a:srgbClr val="FF00FF"/>
                </a:solidFill>
              </a:rPr>
              <a:t>Assemblies and mentoring sessions about different options</a:t>
            </a:r>
          </a:p>
          <a:p>
            <a:endParaRPr lang="en-GB" sz="2400" b="1" dirty="0">
              <a:solidFill>
                <a:srgbClr val="00B050"/>
              </a:solidFill>
            </a:endParaRPr>
          </a:p>
          <a:p>
            <a:r>
              <a:rPr lang="en-GB" sz="2400" b="1" dirty="0">
                <a:solidFill>
                  <a:srgbClr val="00B050"/>
                </a:solidFill>
              </a:rPr>
              <a:t>List of all college/ school open evenings shared with students </a:t>
            </a:r>
          </a:p>
          <a:p>
            <a:endParaRPr lang="en-GB" sz="2400" b="1" dirty="0">
              <a:solidFill>
                <a:srgbClr val="00B050"/>
              </a:solidFill>
            </a:endParaRPr>
          </a:p>
          <a:p>
            <a:r>
              <a:rPr lang="en-GB" sz="2400" b="1" dirty="0">
                <a:solidFill>
                  <a:srgbClr val="FF00FF"/>
                </a:solidFill>
              </a:rPr>
              <a:t>Optional lunchtime workshops with a range of speakers</a:t>
            </a:r>
          </a:p>
          <a:p>
            <a:endParaRPr lang="en-GB" sz="2400" b="1" dirty="0">
              <a:solidFill>
                <a:srgbClr val="00B050"/>
              </a:solidFill>
            </a:endParaRPr>
          </a:p>
          <a:p>
            <a:r>
              <a:rPr lang="en-GB" sz="2400" b="1" dirty="0">
                <a:solidFill>
                  <a:srgbClr val="00B050"/>
                </a:solidFill>
              </a:rPr>
              <a:t>Lunchtime drop-in sessions with Mrs Mohammad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E7C27C-8E5E-D7A2-E303-41086EB51CBC}"/>
              </a:ext>
            </a:extLst>
          </p:cNvPr>
          <p:cNvSpPr txBox="1"/>
          <p:nvPr/>
        </p:nvSpPr>
        <p:spPr>
          <a:xfrm>
            <a:off x="7974419" y="4954772"/>
            <a:ext cx="3912781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Contact the team: </a:t>
            </a:r>
          </a:p>
          <a:p>
            <a:endParaRPr lang="en-GB" sz="800" dirty="0"/>
          </a:p>
          <a:p>
            <a:r>
              <a:rPr lang="en-GB" sz="2400" dirty="0">
                <a:hlinkClick r:id="rId4"/>
              </a:rPr>
              <a:t>Careers@hendonschool.co.uk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185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7E962-2603-4810-B939-AE15C9238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DABC91-835F-49A2-8526-CAD1B82DC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042" y="230188"/>
            <a:ext cx="1707028" cy="12802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21BF29-CF69-442B-80C0-834636ED9189}"/>
              </a:ext>
            </a:extLst>
          </p:cNvPr>
          <p:cNvSpPr txBox="1"/>
          <p:nvPr/>
        </p:nvSpPr>
        <p:spPr>
          <a:xfrm>
            <a:off x="838200" y="1510459"/>
            <a:ext cx="1026882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Headteacher Welcome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Head of Science 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Head of English 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Head of Maths 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Careers Leader 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Director of KS4 talk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Head of Year talk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Q and A – refreshments in the canteen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097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D8F14-0C80-4980-A4FF-24016444D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Director of Key Stage Four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33431-2A1A-4DD2-BAED-F5CDFC789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Ms. Kruczyk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EB3D2D-0545-459B-B1AE-8AED7873B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934" y="297334"/>
            <a:ext cx="1707028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08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B42D4-FAB0-4650-8C83-015F0833C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Sixth Form Open Evening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5A6666-9BEC-402F-A07D-8EA99A643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4972" y="44205"/>
            <a:ext cx="1707028" cy="1280271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8122AFE-B5BA-4378-AFB5-62CE846E2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5-7pm</a:t>
            </a:r>
          </a:p>
          <a:p>
            <a:r>
              <a:rPr lang="en-GB" dirty="0"/>
              <a:t>14</a:t>
            </a:r>
            <a:r>
              <a:rPr lang="en-GB" baseline="30000" dirty="0"/>
              <a:t>th</a:t>
            </a:r>
            <a:r>
              <a:rPr lang="en-GB" dirty="0"/>
              <a:t> November 2024</a:t>
            </a:r>
          </a:p>
        </p:txBody>
      </p:sp>
    </p:spTree>
    <p:extLst>
      <p:ext uri="{BB962C8B-B14F-4D97-AF65-F5344CB8AC3E}">
        <p14:creationId xmlns:p14="http://schemas.microsoft.com/office/powerpoint/2010/main" val="3291059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B42D4-FAB0-4650-8C83-015F0833C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Refreshments in the Canteen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5A6666-9BEC-402F-A07D-8EA99A643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4972" y="44205"/>
            <a:ext cx="1707028" cy="1280271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8122AFE-B5BA-4378-AFB5-62CE846E2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8636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FFCD2-1150-4BF2-AC36-908B20EAF8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Mr McGuire</a:t>
            </a:r>
            <a:br>
              <a:rPr lang="en-GB" dirty="0"/>
            </a:br>
            <a:r>
              <a:rPr lang="en-GB" dirty="0"/>
              <a:t>Co-Headteacher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388E67-456B-4B8A-9341-75849BFFF4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B881C2-8B2D-474D-9B9E-6853F3DAF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286" y="204690"/>
            <a:ext cx="1707028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70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86F2E-339E-4C37-B7F9-9CDE7E5E0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Science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EE2C75-7981-47FB-BD8F-FF829C8E4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865" y="155630"/>
            <a:ext cx="1707028" cy="128027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4C348A-D188-4599-BFA3-0D4188AD2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39275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At Hendon School we offer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>
                <a:highlight>
                  <a:srgbClr val="FFFF00"/>
                </a:highlight>
              </a:rPr>
              <a:t>Separate Science (3 GCSE)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sz="2000" dirty="0"/>
              <a:t>Biology</a:t>
            </a:r>
          </a:p>
          <a:p>
            <a:pPr marL="0" indent="0">
              <a:buNone/>
            </a:pPr>
            <a:r>
              <a:rPr lang="en-GB" sz="2000" dirty="0"/>
              <a:t>Chemistry </a:t>
            </a:r>
          </a:p>
          <a:p>
            <a:pPr marL="0" indent="0">
              <a:buNone/>
            </a:pPr>
            <a:r>
              <a:rPr lang="en-GB" sz="2000" dirty="0"/>
              <a:t>Physics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ighlight>
                  <a:srgbClr val="FFFF00"/>
                </a:highlight>
              </a:rPr>
              <a:t>Combined Science (2GCSE)</a:t>
            </a:r>
          </a:p>
          <a:p>
            <a:pPr marL="0" indent="0">
              <a:buNone/>
            </a:pPr>
            <a:r>
              <a:rPr lang="en-GB" sz="2000" dirty="0"/>
              <a:t>This covers all three subjects in less depth (Biology, Chemistry and Physics ) </a:t>
            </a:r>
          </a:p>
        </p:txBody>
      </p:sp>
    </p:spTree>
    <p:extLst>
      <p:ext uri="{BB962C8B-B14F-4D97-AF65-F5344CB8AC3E}">
        <p14:creationId xmlns:p14="http://schemas.microsoft.com/office/powerpoint/2010/main" val="2268958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86F2E-339E-4C37-B7F9-9CDE7E5E0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Science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EE2C75-7981-47FB-BD8F-FF829C8E4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865" y="155630"/>
            <a:ext cx="1707028" cy="128027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4C348A-D188-4599-BFA3-0D4188AD2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39275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highlight>
                  <a:srgbClr val="FFFF00"/>
                </a:highlight>
              </a:rPr>
              <a:t>Separate Science (3 GCSE)  Summer examinations </a:t>
            </a:r>
          </a:p>
          <a:p>
            <a:pPr marL="0" indent="0">
              <a:buNone/>
            </a:pPr>
            <a:r>
              <a:rPr lang="en-GB" sz="2000" dirty="0"/>
              <a:t>Biology			</a:t>
            </a:r>
            <a:r>
              <a:rPr lang="en-GB" sz="2000" dirty="0">
                <a:solidFill>
                  <a:srgbClr val="FF0000"/>
                </a:solidFill>
              </a:rPr>
              <a:t>2 exams 1hr 45min each 		(higher or foundation) </a:t>
            </a:r>
          </a:p>
          <a:p>
            <a:pPr marL="0" indent="0">
              <a:buNone/>
            </a:pPr>
            <a:r>
              <a:rPr lang="en-GB" sz="2000" dirty="0"/>
              <a:t>Chemistry 		</a:t>
            </a:r>
            <a:r>
              <a:rPr lang="en-GB" sz="2000" dirty="0">
                <a:solidFill>
                  <a:srgbClr val="FF0000"/>
                </a:solidFill>
              </a:rPr>
              <a:t>2 exams 1hr 45mins each		(higher or foundation) </a:t>
            </a:r>
          </a:p>
          <a:p>
            <a:pPr marL="0" indent="0">
              <a:buNone/>
            </a:pPr>
            <a:r>
              <a:rPr lang="en-GB" sz="2000" dirty="0"/>
              <a:t>Physics 			</a:t>
            </a:r>
            <a:r>
              <a:rPr lang="en-GB" sz="2000" dirty="0">
                <a:solidFill>
                  <a:srgbClr val="FF0000"/>
                </a:solidFill>
              </a:rPr>
              <a:t>2 exams 1hr 45mins each 		(higher or foundation)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ighlight>
                  <a:srgbClr val="FFFF00"/>
                </a:highlight>
              </a:rPr>
              <a:t>Combined Science (2GCSE)</a:t>
            </a:r>
          </a:p>
          <a:p>
            <a:pPr marL="0" indent="0">
              <a:buNone/>
            </a:pPr>
            <a:r>
              <a:rPr lang="en-GB" sz="2000" dirty="0"/>
              <a:t>This covers all three subjects in less depth (Biology, Chemistry and Physics ) </a:t>
            </a:r>
          </a:p>
          <a:p>
            <a:pPr marL="0" indent="0">
              <a:buNone/>
            </a:pPr>
            <a:r>
              <a:rPr lang="en-GB" sz="2000" dirty="0"/>
              <a:t>Biology			</a:t>
            </a:r>
            <a:r>
              <a:rPr lang="en-GB" sz="2000" dirty="0">
                <a:solidFill>
                  <a:srgbClr val="FF0000"/>
                </a:solidFill>
              </a:rPr>
              <a:t>2 exams 1hr 15min each 		 (higher or foundation) </a:t>
            </a:r>
          </a:p>
          <a:p>
            <a:pPr marL="0" indent="0">
              <a:buNone/>
            </a:pPr>
            <a:r>
              <a:rPr lang="en-GB" sz="2000" dirty="0"/>
              <a:t>Chemistry 		</a:t>
            </a:r>
            <a:r>
              <a:rPr lang="en-GB" sz="2000" dirty="0">
                <a:solidFill>
                  <a:srgbClr val="FF0000"/>
                </a:solidFill>
              </a:rPr>
              <a:t>2 exams 1hr 15mins each		 (higher or foundation) </a:t>
            </a:r>
          </a:p>
          <a:p>
            <a:pPr marL="0" indent="0">
              <a:buNone/>
            </a:pPr>
            <a:r>
              <a:rPr lang="en-GB" sz="2000" dirty="0"/>
              <a:t>Physics 			</a:t>
            </a:r>
            <a:r>
              <a:rPr lang="en-GB" sz="2000" dirty="0">
                <a:solidFill>
                  <a:srgbClr val="FF0000"/>
                </a:solidFill>
              </a:rPr>
              <a:t>2 exams 1hr 15mins each 		 (higher or foundation) 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3833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86F2E-339E-4C37-B7F9-9CDE7E5E0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Science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EE2C75-7981-47FB-BD8F-FF829C8E4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865" y="155630"/>
            <a:ext cx="1707028" cy="128027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4C348A-D188-4599-BFA3-0D4188AD2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39275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highlight>
                  <a:srgbClr val="FFFF00"/>
                </a:highlight>
              </a:rPr>
              <a:t>Separate Science (3 GCSE) Grading </a:t>
            </a:r>
          </a:p>
          <a:p>
            <a:pPr marL="0" indent="0">
              <a:buNone/>
            </a:pPr>
            <a:r>
              <a:rPr lang="en-GB" sz="2000" dirty="0"/>
              <a:t>Biology			</a:t>
            </a:r>
            <a:r>
              <a:rPr lang="en-GB" sz="2000" dirty="0">
                <a:solidFill>
                  <a:srgbClr val="FF0000"/>
                </a:solidFill>
              </a:rPr>
              <a:t>9 to 1</a:t>
            </a:r>
          </a:p>
          <a:p>
            <a:pPr marL="0" indent="0">
              <a:buNone/>
            </a:pPr>
            <a:r>
              <a:rPr lang="en-GB" sz="2000" dirty="0"/>
              <a:t>Chemistry 		</a:t>
            </a:r>
            <a:r>
              <a:rPr lang="en-GB" sz="2000" dirty="0">
                <a:solidFill>
                  <a:srgbClr val="FF0000"/>
                </a:solidFill>
              </a:rPr>
              <a:t>9 to 1</a:t>
            </a:r>
          </a:p>
          <a:p>
            <a:pPr marL="0" indent="0">
              <a:buNone/>
            </a:pPr>
            <a:r>
              <a:rPr lang="en-GB" sz="2000" dirty="0"/>
              <a:t>Physics 			</a:t>
            </a:r>
            <a:r>
              <a:rPr lang="en-GB" sz="2000" dirty="0">
                <a:solidFill>
                  <a:srgbClr val="FF0000"/>
                </a:solidFill>
              </a:rPr>
              <a:t>9 to 1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ighlight>
                  <a:srgbClr val="FFFF00"/>
                </a:highlight>
              </a:rPr>
              <a:t>Combined Science (2GCSE)</a:t>
            </a:r>
          </a:p>
          <a:p>
            <a:pPr marL="0" indent="0">
              <a:buNone/>
            </a:pPr>
            <a:r>
              <a:rPr lang="en-GB" sz="2000" dirty="0"/>
              <a:t>This covers all three subjects in less depth (Biology, Chemistry and Physics ) </a:t>
            </a:r>
          </a:p>
          <a:p>
            <a:pPr marL="0" indent="0">
              <a:buNone/>
            </a:pPr>
            <a:r>
              <a:rPr lang="en-GB" sz="2000" dirty="0"/>
              <a:t>Biology			</a:t>
            </a:r>
            <a:r>
              <a:rPr lang="en-GB" sz="2000" dirty="0">
                <a:solidFill>
                  <a:srgbClr val="FF0000"/>
                </a:solidFill>
              </a:rPr>
              <a:t>9-9, 9-8, 8-8, 8-7, 7-7, 7-6, 6-6, 6-5, 5-5, 5-4, 4-4, 4-3, 3-3, 3-2, 2-2, 2-1, 1-1</a:t>
            </a:r>
          </a:p>
          <a:p>
            <a:pPr marL="0" indent="0">
              <a:buNone/>
            </a:pPr>
            <a:r>
              <a:rPr lang="en-GB" sz="2000" dirty="0"/>
              <a:t>Chemistry 		</a:t>
            </a:r>
            <a:r>
              <a:rPr lang="en-GB" sz="2000" dirty="0">
                <a:solidFill>
                  <a:srgbClr val="FF0000"/>
                </a:solidFill>
              </a:rPr>
              <a:t> 9-9, 9-8, 8-8, 8-7, 7-7, 7-6, 6-6, 6-5, 5-5, 5-4, 4-4, 4-3, 3-3, 3-2, 2-2, 2-1, 1-1</a:t>
            </a:r>
          </a:p>
          <a:p>
            <a:pPr marL="0" indent="0">
              <a:buNone/>
            </a:pPr>
            <a:r>
              <a:rPr lang="en-GB" sz="2000" dirty="0"/>
              <a:t>Physics 			</a:t>
            </a:r>
            <a:r>
              <a:rPr lang="en-GB" sz="2000" dirty="0">
                <a:solidFill>
                  <a:srgbClr val="FF0000"/>
                </a:solidFill>
              </a:rPr>
              <a:t> 9-9, 9-8, 8-8, 8-7, 7-7, 7-6, 6-6, 6-5, 5-5, 5-4, 4-4, 4-3, 3-3, 3-2, 2-2, 2-1, 1-1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81718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86F2E-339E-4C37-B7F9-9CDE7E5E0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Science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EE2C75-7981-47FB-BD8F-FF829C8E4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865" y="155630"/>
            <a:ext cx="1707028" cy="128027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4C348A-D188-4599-BFA3-0D4188AD2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39275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highlight>
                  <a:srgbClr val="FFFF00"/>
                </a:highlight>
              </a:rPr>
              <a:t>What are the science departments doing?</a:t>
            </a:r>
            <a:endParaRPr lang="en-GB" sz="2000" dirty="0"/>
          </a:p>
          <a:p>
            <a:pPr marL="0" indent="0">
              <a:buNone/>
            </a:pPr>
            <a:endParaRPr lang="en-GB" sz="24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</a:rPr>
              <a:t>Early finish of the schemes of work (Syllabus) 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</a:rPr>
              <a:t>Regular tests 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</a:rPr>
              <a:t>Tracking student progress and gaps in knowledge  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</a:rPr>
              <a:t>Work books and content resources made available and photocopies for form time use 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</a:rPr>
              <a:t>Revision guides 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</a:rPr>
              <a:t>Question papers and mark schemes 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</a:rPr>
              <a:t>Autumn and spring mocks 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</a:rPr>
              <a:t>Revision in class in term 5 (Late April onwards) </a:t>
            </a:r>
          </a:p>
          <a:p>
            <a:pPr marL="0" indent="0">
              <a:buNone/>
            </a:pPr>
            <a:endParaRPr lang="en-GB" sz="2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227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86F2E-339E-4C37-B7F9-9CDE7E5E0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Science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EE2C75-7981-47FB-BD8F-FF829C8E4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865" y="155630"/>
            <a:ext cx="1707028" cy="12802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0F2A65-FB77-2C1F-A4C3-378193633B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3" t="10691" r="45534" b="34628"/>
          <a:stretch/>
        </p:blipFill>
        <p:spPr>
          <a:xfrm>
            <a:off x="914400" y="1330035"/>
            <a:ext cx="7506585" cy="444875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C7A917E-DC32-E0C9-48D7-3E61B3AB30E6}"/>
              </a:ext>
            </a:extLst>
          </p:cNvPr>
          <p:cNvSpPr/>
          <p:nvPr/>
        </p:nvSpPr>
        <p:spPr>
          <a:xfrm>
            <a:off x="914401" y="5495636"/>
            <a:ext cx="480290" cy="4618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170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86F2E-339E-4C37-B7F9-9CDE7E5E0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Science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EE2C75-7981-47FB-BD8F-FF829C8E4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865" y="155630"/>
            <a:ext cx="1707028" cy="12802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5E4297-8AA5-A3F8-E3E6-D92C5371E4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75" t="9698" r="25682" b="24444"/>
          <a:stretch/>
        </p:blipFill>
        <p:spPr>
          <a:xfrm>
            <a:off x="838200" y="1435901"/>
            <a:ext cx="6948055" cy="49745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AC7058-1DA3-4EA6-29A1-D1BB5D9D640C}"/>
              </a:ext>
            </a:extLst>
          </p:cNvPr>
          <p:cNvSpPr/>
          <p:nvPr/>
        </p:nvSpPr>
        <p:spPr>
          <a:xfrm>
            <a:off x="738909" y="1435901"/>
            <a:ext cx="443346" cy="1224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8D9115-ADD8-8877-1475-9388683CEA10}"/>
              </a:ext>
            </a:extLst>
          </p:cNvPr>
          <p:cNvSpPr/>
          <p:nvPr/>
        </p:nvSpPr>
        <p:spPr>
          <a:xfrm>
            <a:off x="2267525" y="6347336"/>
            <a:ext cx="5805057" cy="328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10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830</Words>
  <Application>Microsoft Office PowerPoint</Application>
  <PresentationFormat>Widescreen</PresentationFormat>
  <Paragraphs>119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NonBreakingSpaceOverride</vt:lpstr>
      <vt:lpstr>Arial</vt:lpstr>
      <vt:lpstr>Calibri</vt:lpstr>
      <vt:lpstr>Calibri Light</vt:lpstr>
      <vt:lpstr>Office Theme</vt:lpstr>
      <vt:lpstr>Year 11 Information Evening</vt:lpstr>
      <vt:lpstr>Agenda:</vt:lpstr>
      <vt:lpstr>Mr McGuire Co-Headteacher</vt:lpstr>
      <vt:lpstr>Science</vt:lpstr>
      <vt:lpstr>Science</vt:lpstr>
      <vt:lpstr>Science</vt:lpstr>
      <vt:lpstr>Science</vt:lpstr>
      <vt:lpstr>Science</vt:lpstr>
      <vt:lpstr>Science</vt:lpstr>
      <vt:lpstr>English</vt:lpstr>
      <vt:lpstr>Helping Your Child to Revise  </vt:lpstr>
      <vt:lpstr>Maths – Course Outline</vt:lpstr>
      <vt:lpstr>Maths - Resources</vt:lpstr>
      <vt:lpstr>Maths – How to support you child</vt:lpstr>
      <vt:lpstr>Maths – Final Word</vt:lpstr>
      <vt:lpstr>PowerPoint Presentation</vt:lpstr>
      <vt:lpstr>PowerPoint Presentation</vt:lpstr>
      <vt:lpstr>PowerPoint Presentation</vt:lpstr>
      <vt:lpstr>PowerPoint Presentation</vt:lpstr>
      <vt:lpstr>Director of Key Stage Four</vt:lpstr>
      <vt:lpstr>Sixth Form Open Evening</vt:lpstr>
      <vt:lpstr>Refreshments in the Canteen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Pixl Resources</dc:title>
  <dc:creator>Esa Roman</dc:creator>
  <cp:lastModifiedBy>Florence Kruczyk</cp:lastModifiedBy>
  <cp:revision>30</cp:revision>
  <dcterms:created xsi:type="dcterms:W3CDTF">2022-11-20T19:16:33Z</dcterms:created>
  <dcterms:modified xsi:type="dcterms:W3CDTF">2024-10-03T14:42:55Z</dcterms:modified>
</cp:coreProperties>
</file>