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3" r:id="rId5"/>
    <p:sldId id="259" r:id="rId6"/>
    <p:sldId id="260"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48"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2/22/2023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2/22/2023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1E65-462D-49B6-A956-E096CF923103}"/>
              </a:ext>
            </a:extLst>
          </p:cNvPr>
          <p:cNvSpPr>
            <a:spLocks noGrp="1"/>
          </p:cNvSpPr>
          <p:nvPr>
            <p:ph type="ctrTitle"/>
          </p:nvPr>
        </p:nvSpPr>
        <p:spPr>
          <a:xfrm>
            <a:off x="810001" y="426128"/>
            <a:ext cx="10572000" cy="3601550"/>
          </a:xfrm>
        </p:spPr>
        <p:txBody>
          <a:bodyPr/>
          <a:lstStyle/>
          <a:p>
            <a:pPr algn="ctr"/>
            <a:r>
              <a:rPr lang="en-GB" dirty="0"/>
              <a:t>Celebrating </a:t>
            </a:r>
            <a:br>
              <a:rPr lang="en-GB" dirty="0"/>
            </a:br>
            <a:r>
              <a:rPr lang="en-GB" dirty="0"/>
              <a:t>International Women’s Day </a:t>
            </a:r>
            <a:br>
              <a:rPr lang="en-GB" dirty="0"/>
            </a:br>
            <a:r>
              <a:rPr lang="en-GB" dirty="0"/>
              <a:t>&amp; </a:t>
            </a:r>
            <a:br>
              <a:rPr lang="en-GB" dirty="0"/>
            </a:br>
            <a:r>
              <a:rPr lang="en-GB" dirty="0"/>
              <a:t>Careers Week</a:t>
            </a:r>
          </a:p>
        </p:txBody>
      </p:sp>
      <p:sp>
        <p:nvSpPr>
          <p:cNvPr id="3" name="Subtitle 2">
            <a:extLst>
              <a:ext uri="{FF2B5EF4-FFF2-40B4-BE49-F238E27FC236}">
                <a16:creationId xmlns:a16="http://schemas.microsoft.com/office/drawing/2014/main" id="{655C6059-EEBB-439E-A039-53B4F777604F}"/>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BF9BACAC-81F2-440D-80D0-9971DB72ADC2}"/>
              </a:ext>
            </a:extLst>
          </p:cNvPr>
          <p:cNvPicPr>
            <a:picLocks noChangeAspect="1"/>
          </p:cNvPicPr>
          <p:nvPr/>
        </p:nvPicPr>
        <p:blipFill>
          <a:blip r:embed="rId2"/>
          <a:stretch>
            <a:fillRect/>
          </a:stretch>
        </p:blipFill>
        <p:spPr>
          <a:xfrm>
            <a:off x="9570128" y="5010955"/>
            <a:ext cx="2495675" cy="1690362"/>
          </a:xfrm>
          <a:prstGeom prst="rect">
            <a:avLst/>
          </a:prstGeom>
        </p:spPr>
      </p:pic>
    </p:spTree>
    <p:extLst>
      <p:ext uri="{BB962C8B-B14F-4D97-AF65-F5344CB8AC3E}">
        <p14:creationId xmlns:p14="http://schemas.microsoft.com/office/powerpoint/2010/main" val="401803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1E65-462D-49B6-A956-E096CF923103}"/>
              </a:ext>
            </a:extLst>
          </p:cNvPr>
          <p:cNvSpPr>
            <a:spLocks noGrp="1"/>
          </p:cNvSpPr>
          <p:nvPr>
            <p:ph type="ctrTitle"/>
          </p:nvPr>
        </p:nvSpPr>
        <p:spPr>
          <a:xfrm>
            <a:off x="721223" y="346718"/>
            <a:ext cx="10572000" cy="860644"/>
          </a:xfrm>
        </p:spPr>
        <p:txBody>
          <a:bodyPr/>
          <a:lstStyle/>
          <a:p>
            <a:pPr algn="ctr"/>
            <a:r>
              <a:rPr lang="en-GB" u="sng" dirty="0"/>
              <a:t>Physical Education</a:t>
            </a:r>
          </a:p>
        </p:txBody>
      </p:sp>
      <p:pic>
        <p:nvPicPr>
          <p:cNvPr id="4" name="Picture 3">
            <a:extLst>
              <a:ext uri="{FF2B5EF4-FFF2-40B4-BE49-F238E27FC236}">
                <a16:creationId xmlns:a16="http://schemas.microsoft.com/office/drawing/2014/main" id="{BF9BACAC-81F2-440D-80D0-9971DB72ADC2}"/>
              </a:ext>
            </a:extLst>
          </p:cNvPr>
          <p:cNvPicPr>
            <a:picLocks noChangeAspect="1"/>
          </p:cNvPicPr>
          <p:nvPr/>
        </p:nvPicPr>
        <p:blipFill>
          <a:blip r:embed="rId2"/>
          <a:stretch>
            <a:fillRect/>
          </a:stretch>
        </p:blipFill>
        <p:spPr>
          <a:xfrm>
            <a:off x="9570128" y="5010955"/>
            <a:ext cx="2495675" cy="1690362"/>
          </a:xfrm>
          <a:prstGeom prst="rect">
            <a:avLst/>
          </a:prstGeom>
        </p:spPr>
      </p:pic>
      <p:sp>
        <p:nvSpPr>
          <p:cNvPr id="7" name="Title 1">
            <a:extLst>
              <a:ext uri="{FF2B5EF4-FFF2-40B4-BE49-F238E27FC236}">
                <a16:creationId xmlns:a16="http://schemas.microsoft.com/office/drawing/2014/main" id="{E2780848-0763-4D27-8693-2EA9775C31A8}"/>
              </a:ext>
            </a:extLst>
          </p:cNvPr>
          <p:cNvSpPr txBox="1">
            <a:spLocks/>
          </p:cNvSpPr>
          <p:nvPr/>
        </p:nvSpPr>
        <p:spPr>
          <a:xfrm>
            <a:off x="721223" y="1393794"/>
            <a:ext cx="10572000" cy="305539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dirty="0"/>
              <a:t>In PE we celebrate these two occasions by welcoming an </a:t>
            </a:r>
          </a:p>
          <a:p>
            <a:pPr algn="ctr"/>
            <a:r>
              <a:rPr lang="en-GB" sz="4400" dirty="0">
                <a:solidFill>
                  <a:srgbClr val="FFFF00"/>
                </a:solidFill>
              </a:rPr>
              <a:t>Olympic Athlete </a:t>
            </a:r>
            <a:r>
              <a:rPr lang="en-GB" sz="4400" dirty="0"/>
              <a:t>to work with all</a:t>
            </a:r>
          </a:p>
          <a:p>
            <a:pPr algn="ctr"/>
            <a:r>
              <a:rPr lang="en-GB" sz="4400" dirty="0"/>
              <a:t> year 7 students. </a:t>
            </a:r>
          </a:p>
        </p:txBody>
      </p:sp>
    </p:spTree>
    <p:extLst>
      <p:ext uri="{BB962C8B-B14F-4D97-AF65-F5344CB8AC3E}">
        <p14:creationId xmlns:p14="http://schemas.microsoft.com/office/powerpoint/2010/main" val="164596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74A2-239A-4620-8F23-4138CAD14EEA}"/>
              </a:ext>
            </a:extLst>
          </p:cNvPr>
          <p:cNvSpPr>
            <a:spLocks noGrp="1"/>
          </p:cNvSpPr>
          <p:nvPr>
            <p:ph type="title"/>
          </p:nvPr>
        </p:nvSpPr>
        <p:spPr/>
        <p:txBody>
          <a:bodyPr/>
          <a:lstStyle/>
          <a:p>
            <a:r>
              <a:rPr lang="en-GB" sz="6000" dirty="0"/>
              <a:t>Hope Gordon</a:t>
            </a:r>
          </a:p>
        </p:txBody>
      </p:sp>
      <p:pic>
        <p:nvPicPr>
          <p:cNvPr id="4" name="Picture 3">
            <a:extLst>
              <a:ext uri="{FF2B5EF4-FFF2-40B4-BE49-F238E27FC236}">
                <a16:creationId xmlns:a16="http://schemas.microsoft.com/office/drawing/2014/main" id="{7D5482C4-B3BB-44D7-94E7-C584E701D493}"/>
              </a:ext>
            </a:extLst>
          </p:cNvPr>
          <p:cNvPicPr>
            <a:picLocks noChangeAspect="1"/>
          </p:cNvPicPr>
          <p:nvPr/>
        </p:nvPicPr>
        <p:blipFill rotWithShape="1">
          <a:blip r:embed="rId2"/>
          <a:srcRect l="23083" t="33916" r="27403" b="13059"/>
          <a:stretch/>
        </p:blipFill>
        <p:spPr>
          <a:xfrm>
            <a:off x="4225772" y="2041865"/>
            <a:ext cx="7759084" cy="4673985"/>
          </a:xfrm>
          <a:prstGeom prst="rect">
            <a:avLst/>
          </a:prstGeom>
        </p:spPr>
      </p:pic>
      <p:sp>
        <p:nvSpPr>
          <p:cNvPr id="5" name="TextBox 4">
            <a:extLst>
              <a:ext uri="{FF2B5EF4-FFF2-40B4-BE49-F238E27FC236}">
                <a16:creationId xmlns:a16="http://schemas.microsoft.com/office/drawing/2014/main" id="{E2C63D38-8563-4603-8B66-F85FD3F041CD}"/>
              </a:ext>
            </a:extLst>
          </p:cNvPr>
          <p:cNvSpPr txBox="1"/>
          <p:nvPr/>
        </p:nvSpPr>
        <p:spPr>
          <a:xfrm>
            <a:off x="452761" y="2556769"/>
            <a:ext cx="3195961" cy="3970318"/>
          </a:xfrm>
          <a:prstGeom prst="rect">
            <a:avLst/>
          </a:prstGeom>
          <a:noFill/>
          <a:ln w="57150">
            <a:solidFill>
              <a:schemeClr val="tx1"/>
            </a:solidFill>
          </a:ln>
        </p:spPr>
        <p:txBody>
          <a:bodyPr wrap="square" rtlCol="0">
            <a:spAutoFit/>
          </a:bodyPr>
          <a:lstStyle/>
          <a:p>
            <a:pPr algn="ctr"/>
            <a:r>
              <a:rPr lang="en-GB" b="1" u="sng" dirty="0"/>
              <a:t>Greatest Achievement </a:t>
            </a:r>
          </a:p>
          <a:p>
            <a:pPr algn="ctr"/>
            <a:endParaRPr lang="en-GB" b="1" u="sng" dirty="0"/>
          </a:p>
          <a:p>
            <a:pPr algn="ctr"/>
            <a:r>
              <a:rPr lang="en-GB" dirty="0"/>
              <a:t>Competing in the Beijing Winter Olympics</a:t>
            </a:r>
          </a:p>
          <a:p>
            <a:pPr algn="ctr"/>
            <a:endParaRPr lang="en-GB" dirty="0"/>
          </a:p>
          <a:p>
            <a:pPr algn="ctr"/>
            <a:r>
              <a:rPr lang="en-GB" b="1" u="sng" dirty="0"/>
              <a:t>Greatest Challenge</a:t>
            </a:r>
          </a:p>
          <a:p>
            <a:pPr algn="ctr"/>
            <a:endParaRPr lang="en-GB" dirty="0"/>
          </a:p>
          <a:p>
            <a:pPr algn="ctr"/>
            <a:r>
              <a:rPr lang="en-GB" dirty="0"/>
              <a:t>Perception of her as a young person with a disability</a:t>
            </a:r>
          </a:p>
          <a:p>
            <a:pPr algn="ctr"/>
            <a:endParaRPr lang="en-GB" dirty="0"/>
          </a:p>
          <a:p>
            <a:pPr algn="ctr"/>
            <a:r>
              <a:rPr lang="en-GB" b="1" u="sng" dirty="0"/>
              <a:t>Future Goals</a:t>
            </a:r>
          </a:p>
          <a:p>
            <a:pPr algn="ctr"/>
            <a:endParaRPr lang="en-GB" dirty="0"/>
          </a:p>
          <a:p>
            <a:pPr algn="ctr"/>
            <a:r>
              <a:rPr lang="en-GB" dirty="0"/>
              <a:t>Paris 2024 Olympics</a:t>
            </a:r>
          </a:p>
        </p:txBody>
      </p:sp>
      <p:pic>
        <p:nvPicPr>
          <p:cNvPr id="6" name="Picture 5">
            <a:extLst>
              <a:ext uri="{FF2B5EF4-FFF2-40B4-BE49-F238E27FC236}">
                <a16:creationId xmlns:a16="http://schemas.microsoft.com/office/drawing/2014/main" id="{D5788A21-49CE-41CD-9CE4-305C911791B8}"/>
              </a:ext>
            </a:extLst>
          </p:cNvPr>
          <p:cNvPicPr>
            <a:picLocks noChangeAspect="1"/>
          </p:cNvPicPr>
          <p:nvPr/>
        </p:nvPicPr>
        <p:blipFill>
          <a:blip r:embed="rId3"/>
          <a:stretch>
            <a:fillRect/>
          </a:stretch>
        </p:blipFill>
        <p:spPr>
          <a:xfrm>
            <a:off x="9489181" y="87232"/>
            <a:ext cx="2495675" cy="1690362"/>
          </a:xfrm>
          <a:prstGeom prst="rect">
            <a:avLst/>
          </a:prstGeom>
        </p:spPr>
      </p:pic>
    </p:spTree>
    <p:extLst>
      <p:ext uri="{BB962C8B-B14F-4D97-AF65-F5344CB8AC3E}">
        <p14:creationId xmlns:p14="http://schemas.microsoft.com/office/powerpoint/2010/main" val="397359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35B44-3001-4338-B15F-CCCE70687FB5}"/>
              </a:ext>
            </a:extLst>
          </p:cNvPr>
          <p:cNvPicPr>
            <a:picLocks noChangeAspect="1"/>
          </p:cNvPicPr>
          <p:nvPr/>
        </p:nvPicPr>
        <p:blipFill rotWithShape="1">
          <a:blip r:embed="rId2"/>
          <a:srcRect l="24703" t="5955" r="25296" b="8349"/>
          <a:stretch/>
        </p:blipFill>
        <p:spPr>
          <a:xfrm>
            <a:off x="315158" y="144286"/>
            <a:ext cx="3209260" cy="3437750"/>
          </a:xfrm>
          <a:prstGeom prst="rect">
            <a:avLst/>
          </a:prstGeom>
        </p:spPr>
      </p:pic>
      <p:pic>
        <p:nvPicPr>
          <p:cNvPr id="5" name="Picture 4">
            <a:extLst>
              <a:ext uri="{FF2B5EF4-FFF2-40B4-BE49-F238E27FC236}">
                <a16:creationId xmlns:a16="http://schemas.microsoft.com/office/drawing/2014/main" id="{97340435-0513-43E6-A2D1-608090F86070}"/>
              </a:ext>
            </a:extLst>
          </p:cNvPr>
          <p:cNvPicPr>
            <a:picLocks noChangeAspect="1"/>
          </p:cNvPicPr>
          <p:nvPr/>
        </p:nvPicPr>
        <p:blipFill rotWithShape="1">
          <a:blip r:embed="rId3"/>
          <a:srcRect l="18146" t="8338" r="14263" b="13043"/>
          <a:stretch/>
        </p:blipFill>
        <p:spPr>
          <a:xfrm>
            <a:off x="4177140" y="3739694"/>
            <a:ext cx="3837720" cy="2974019"/>
          </a:xfrm>
          <a:prstGeom prst="rect">
            <a:avLst/>
          </a:prstGeom>
        </p:spPr>
      </p:pic>
      <p:pic>
        <p:nvPicPr>
          <p:cNvPr id="6" name="Picture 5">
            <a:extLst>
              <a:ext uri="{FF2B5EF4-FFF2-40B4-BE49-F238E27FC236}">
                <a16:creationId xmlns:a16="http://schemas.microsoft.com/office/drawing/2014/main" id="{12172E73-0966-455C-B75B-921EFB1AFA67}"/>
              </a:ext>
            </a:extLst>
          </p:cNvPr>
          <p:cNvPicPr>
            <a:picLocks noChangeAspect="1"/>
          </p:cNvPicPr>
          <p:nvPr/>
        </p:nvPicPr>
        <p:blipFill rotWithShape="1">
          <a:blip r:embed="rId4"/>
          <a:srcRect l="16708" t="2384" r="24186" b="7112"/>
          <a:stretch/>
        </p:blipFill>
        <p:spPr>
          <a:xfrm>
            <a:off x="8566951" y="3739695"/>
            <a:ext cx="3462291" cy="2974019"/>
          </a:xfrm>
          <a:prstGeom prst="rect">
            <a:avLst/>
          </a:prstGeom>
        </p:spPr>
      </p:pic>
      <p:pic>
        <p:nvPicPr>
          <p:cNvPr id="7" name="Picture 6">
            <a:extLst>
              <a:ext uri="{FF2B5EF4-FFF2-40B4-BE49-F238E27FC236}">
                <a16:creationId xmlns:a16="http://schemas.microsoft.com/office/drawing/2014/main" id="{C1C23008-B920-4CD6-982A-179CE1D416A8}"/>
              </a:ext>
            </a:extLst>
          </p:cNvPr>
          <p:cNvPicPr>
            <a:picLocks noChangeAspect="1"/>
          </p:cNvPicPr>
          <p:nvPr/>
        </p:nvPicPr>
        <p:blipFill>
          <a:blip r:embed="rId5"/>
          <a:stretch>
            <a:fillRect/>
          </a:stretch>
        </p:blipFill>
        <p:spPr>
          <a:xfrm>
            <a:off x="97655" y="3739693"/>
            <a:ext cx="3453414" cy="2938541"/>
          </a:xfrm>
          <a:prstGeom prst="rect">
            <a:avLst/>
          </a:prstGeom>
        </p:spPr>
      </p:pic>
      <p:pic>
        <p:nvPicPr>
          <p:cNvPr id="8" name="Picture 7">
            <a:extLst>
              <a:ext uri="{FF2B5EF4-FFF2-40B4-BE49-F238E27FC236}">
                <a16:creationId xmlns:a16="http://schemas.microsoft.com/office/drawing/2014/main" id="{30612F51-B81B-49A8-A71E-B2E9FC2228FA}"/>
              </a:ext>
            </a:extLst>
          </p:cNvPr>
          <p:cNvPicPr>
            <a:picLocks noChangeAspect="1"/>
          </p:cNvPicPr>
          <p:nvPr/>
        </p:nvPicPr>
        <p:blipFill rotWithShape="1">
          <a:blip r:embed="rId6"/>
          <a:srcRect l="9722" t="-6595" r="27380" b="-237"/>
          <a:stretch/>
        </p:blipFill>
        <p:spPr>
          <a:xfrm>
            <a:off x="4241782" y="-108623"/>
            <a:ext cx="3708435" cy="3690659"/>
          </a:xfrm>
          <a:prstGeom prst="rect">
            <a:avLst/>
          </a:prstGeom>
        </p:spPr>
      </p:pic>
      <p:pic>
        <p:nvPicPr>
          <p:cNvPr id="9" name="Picture 8">
            <a:extLst>
              <a:ext uri="{FF2B5EF4-FFF2-40B4-BE49-F238E27FC236}">
                <a16:creationId xmlns:a16="http://schemas.microsoft.com/office/drawing/2014/main" id="{0EE48F7B-8B42-4380-AFA6-D228068B74E7}"/>
              </a:ext>
            </a:extLst>
          </p:cNvPr>
          <p:cNvPicPr>
            <a:picLocks noChangeAspect="1"/>
          </p:cNvPicPr>
          <p:nvPr/>
        </p:nvPicPr>
        <p:blipFill rotWithShape="1">
          <a:blip r:embed="rId7"/>
          <a:srcRect l="7465" r="7159" b="10809"/>
          <a:stretch/>
        </p:blipFill>
        <p:spPr>
          <a:xfrm>
            <a:off x="8667581" y="144286"/>
            <a:ext cx="3290640" cy="3437750"/>
          </a:xfrm>
          <a:prstGeom prst="rect">
            <a:avLst/>
          </a:prstGeom>
        </p:spPr>
      </p:pic>
    </p:spTree>
    <p:extLst>
      <p:ext uri="{BB962C8B-B14F-4D97-AF65-F5344CB8AC3E}">
        <p14:creationId xmlns:p14="http://schemas.microsoft.com/office/powerpoint/2010/main" val="108427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0445-71BA-4191-B479-28C1FDBA6BEC}"/>
              </a:ext>
            </a:extLst>
          </p:cNvPr>
          <p:cNvSpPr>
            <a:spLocks noGrp="1"/>
          </p:cNvSpPr>
          <p:nvPr>
            <p:ph type="title"/>
          </p:nvPr>
        </p:nvSpPr>
        <p:spPr>
          <a:xfrm>
            <a:off x="165717" y="447188"/>
            <a:ext cx="12191999" cy="970450"/>
          </a:xfrm>
        </p:spPr>
        <p:txBody>
          <a:bodyPr/>
          <a:lstStyle/>
          <a:p>
            <a:r>
              <a:rPr lang="en-GB" sz="4800" dirty="0"/>
              <a:t>Why do we do this each year?</a:t>
            </a:r>
            <a:endParaRPr lang="en-GB" sz="3200" dirty="0"/>
          </a:p>
        </p:txBody>
      </p:sp>
      <p:sp>
        <p:nvSpPr>
          <p:cNvPr id="3" name="Content Placeholder 2">
            <a:extLst>
              <a:ext uri="{FF2B5EF4-FFF2-40B4-BE49-F238E27FC236}">
                <a16:creationId xmlns:a16="http://schemas.microsoft.com/office/drawing/2014/main" id="{E0EED103-5072-4670-B654-837DAFED4781}"/>
              </a:ext>
            </a:extLst>
          </p:cNvPr>
          <p:cNvSpPr>
            <a:spLocks noGrp="1"/>
          </p:cNvSpPr>
          <p:nvPr>
            <p:ph idx="1"/>
          </p:nvPr>
        </p:nvSpPr>
        <p:spPr>
          <a:xfrm>
            <a:off x="0" y="2325950"/>
            <a:ext cx="12192000" cy="3222594"/>
          </a:xfrm>
        </p:spPr>
        <p:txBody>
          <a:bodyPr>
            <a:normAutofit fontScale="92500" lnSpcReduction="20000"/>
          </a:bodyPr>
          <a:lstStyle/>
          <a:p>
            <a:pPr algn="ctr"/>
            <a:r>
              <a:rPr lang="en-GB" sz="2800" dirty="0"/>
              <a:t>To inspire you to </a:t>
            </a:r>
            <a:r>
              <a:rPr lang="en-GB" sz="2800" dirty="0">
                <a:solidFill>
                  <a:srgbClr val="FFFF00"/>
                </a:solidFill>
              </a:rPr>
              <a:t>stay active</a:t>
            </a:r>
          </a:p>
          <a:p>
            <a:pPr marL="0" indent="0" algn="ctr">
              <a:buNone/>
            </a:pPr>
            <a:endParaRPr lang="en-GB" sz="2800" dirty="0"/>
          </a:p>
          <a:p>
            <a:pPr algn="ctr"/>
            <a:r>
              <a:rPr lang="en-GB" sz="2800" dirty="0"/>
              <a:t>To educate, enable and empower you to be the </a:t>
            </a:r>
            <a:r>
              <a:rPr lang="en-GB" sz="2800" dirty="0">
                <a:solidFill>
                  <a:srgbClr val="FFFF00"/>
                </a:solidFill>
              </a:rPr>
              <a:t>champions of tomorrow</a:t>
            </a:r>
          </a:p>
          <a:p>
            <a:pPr marL="0" indent="0" algn="ctr">
              <a:buNone/>
            </a:pPr>
            <a:endParaRPr lang="en-GB" sz="2800" dirty="0"/>
          </a:p>
          <a:p>
            <a:pPr algn="ctr"/>
            <a:r>
              <a:rPr lang="en-GB" sz="2800" dirty="0"/>
              <a:t>To </a:t>
            </a:r>
            <a:r>
              <a:rPr lang="en-GB" sz="2800" dirty="0">
                <a:solidFill>
                  <a:srgbClr val="FFFF00"/>
                </a:solidFill>
              </a:rPr>
              <a:t>support unsponsored athletes </a:t>
            </a:r>
            <a:r>
              <a:rPr lang="en-GB" sz="2800" dirty="0"/>
              <a:t>in the UK by raising money to support their training and reducing some of the financial stress</a:t>
            </a:r>
          </a:p>
          <a:p>
            <a:pPr algn="ctr"/>
            <a:endParaRPr lang="en-GB" dirty="0"/>
          </a:p>
          <a:p>
            <a:endParaRPr lang="en-GB" dirty="0"/>
          </a:p>
        </p:txBody>
      </p:sp>
      <p:pic>
        <p:nvPicPr>
          <p:cNvPr id="5" name="Picture 4">
            <a:extLst>
              <a:ext uri="{FF2B5EF4-FFF2-40B4-BE49-F238E27FC236}">
                <a16:creationId xmlns:a16="http://schemas.microsoft.com/office/drawing/2014/main" id="{55F914C4-5B03-48A3-A12E-F3AF538F8B0E}"/>
              </a:ext>
            </a:extLst>
          </p:cNvPr>
          <p:cNvPicPr>
            <a:picLocks noChangeAspect="1"/>
          </p:cNvPicPr>
          <p:nvPr/>
        </p:nvPicPr>
        <p:blipFill>
          <a:blip r:embed="rId2"/>
          <a:stretch>
            <a:fillRect/>
          </a:stretch>
        </p:blipFill>
        <p:spPr>
          <a:xfrm>
            <a:off x="10096691" y="5548544"/>
            <a:ext cx="1933457" cy="1309456"/>
          </a:xfrm>
          <a:prstGeom prst="rect">
            <a:avLst/>
          </a:prstGeom>
        </p:spPr>
      </p:pic>
    </p:spTree>
    <p:extLst>
      <p:ext uri="{BB962C8B-B14F-4D97-AF65-F5344CB8AC3E}">
        <p14:creationId xmlns:p14="http://schemas.microsoft.com/office/powerpoint/2010/main" val="78494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0445-71BA-4191-B479-28C1FDBA6BEC}"/>
              </a:ext>
            </a:extLst>
          </p:cNvPr>
          <p:cNvSpPr>
            <a:spLocks noGrp="1"/>
          </p:cNvSpPr>
          <p:nvPr>
            <p:ph type="title"/>
          </p:nvPr>
        </p:nvSpPr>
        <p:spPr>
          <a:xfrm>
            <a:off x="233942" y="513977"/>
            <a:ext cx="11958058" cy="970450"/>
          </a:xfrm>
        </p:spPr>
        <p:txBody>
          <a:bodyPr/>
          <a:lstStyle/>
          <a:p>
            <a:r>
              <a:rPr lang="en-GB" sz="4800" dirty="0"/>
              <a:t>What happens when the athlete visits?</a:t>
            </a:r>
          </a:p>
        </p:txBody>
      </p:sp>
      <p:sp>
        <p:nvSpPr>
          <p:cNvPr id="3" name="Content Placeholder 2">
            <a:extLst>
              <a:ext uri="{FF2B5EF4-FFF2-40B4-BE49-F238E27FC236}">
                <a16:creationId xmlns:a16="http://schemas.microsoft.com/office/drawing/2014/main" id="{E0EED103-5072-4670-B654-837DAFED4781}"/>
              </a:ext>
            </a:extLst>
          </p:cNvPr>
          <p:cNvSpPr>
            <a:spLocks noGrp="1"/>
          </p:cNvSpPr>
          <p:nvPr>
            <p:ph idx="1"/>
          </p:nvPr>
        </p:nvSpPr>
        <p:spPr/>
        <p:txBody>
          <a:bodyPr/>
          <a:lstStyle/>
          <a:p>
            <a:pPr algn="ctr"/>
            <a:r>
              <a:rPr lang="en-GB" dirty="0"/>
              <a:t>The athlete will be coming to Hendon on </a:t>
            </a:r>
            <a:r>
              <a:rPr lang="en-GB" dirty="0">
                <a:solidFill>
                  <a:srgbClr val="FFFF00"/>
                </a:solidFill>
              </a:rPr>
              <a:t>Monday March 6th</a:t>
            </a:r>
          </a:p>
          <a:p>
            <a:pPr algn="ctr"/>
            <a:endParaRPr lang="en-GB" dirty="0"/>
          </a:p>
          <a:p>
            <a:pPr algn="ctr"/>
            <a:r>
              <a:rPr lang="en-GB" dirty="0"/>
              <a:t>Every student in year 7 will take part in a ‘</a:t>
            </a:r>
            <a:r>
              <a:rPr lang="en-GB" dirty="0">
                <a:solidFill>
                  <a:srgbClr val="FFFF00"/>
                </a:solidFill>
              </a:rPr>
              <a:t>Train like an athlete fitness session</a:t>
            </a:r>
            <a:r>
              <a:rPr lang="en-GB" dirty="0"/>
              <a:t>’ with the Olympic Athlete</a:t>
            </a:r>
          </a:p>
          <a:p>
            <a:pPr algn="ctr"/>
            <a:endParaRPr lang="en-GB" dirty="0"/>
          </a:p>
          <a:p>
            <a:pPr algn="ctr"/>
            <a:r>
              <a:rPr lang="en-GB" dirty="0"/>
              <a:t>The athlete will lead an </a:t>
            </a:r>
            <a:r>
              <a:rPr lang="en-GB" dirty="0">
                <a:solidFill>
                  <a:srgbClr val="FFFF00"/>
                </a:solidFill>
              </a:rPr>
              <a:t>assembly</a:t>
            </a:r>
            <a:r>
              <a:rPr lang="en-GB" dirty="0"/>
              <a:t> to all students sharing their journey</a:t>
            </a:r>
          </a:p>
          <a:p>
            <a:pPr algn="ctr"/>
            <a:endParaRPr lang="en-GB" dirty="0"/>
          </a:p>
          <a:p>
            <a:pPr algn="ctr"/>
            <a:r>
              <a:rPr lang="en-GB" dirty="0"/>
              <a:t>A small presentation and </a:t>
            </a:r>
            <a:r>
              <a:rPr lang="en-GB" dirty="0">
                <a:solidFill>
                  <a:srgbClr val="FFFF00"/>
                </a:solidFill>
              </a:rPr>
              <a:t>photo opportunity </a:t>
            </a:r>
            <a:r>
              <a:rPr lang="en-GB" dirty="0"/>
              <a:t>will take place for students that raised the most</a:t>
            </a:r>
          </a:p>
        </p:txBody>
      </p:sp>
      <p:pic>
        <p:nvPicPr>
          <p:cNvPr id="4" name="Picture 3">
            <a:extLst>
              <a:ext uri="{FF2B5EF4-FFF2-40B4-BE49-F238E27FC236}">
                <a16:creationId xmlns:a16="http://schemas.microsoft.com/office/drawing/2014/main" id="{7D3E3F71-88D8-46D6-BF6E-D44FF8A8C3E1}"/>
              </a:ext>
            </a:extLst>
          </p:cNvPr>
          <p:cNvPicPr>
            <a:picLocks noChangeAspect="1"/>
          </p:cNvPicPr>
          <p:nvPr/>
        </p:nvPicPr>
        <p:blipFill>
          <a:blip r:embed="rId2"/>
          <a:stretch>
            <a:fillRect/>
          </a:stretch>
        </p:blipFill>
        <p:spPr>
          <a:xfrm>
            <a:off x="10271463" y="5666910"/>
            <a:ext cx="1758685" cy="1191090"/>
          </a:xfrm>
          <a:prstGeom prst="rect">
            <a:avLst/>
          </a:prstGeom>
        </p:spPr>
      </p:pic>
    </p:spTree>
    <p:extLst>
      <p:ext uri="{BB962C8B-B14F-4D97-AF65-F5344CB8AC3E}">
        <p14:creationId xmlns:p14="http://schemas.microsoft.com/office/powerpoint/2010/main" val="100620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0445-71BA-4191-B479-28C1FDBA6BEC}"/>
              </a:ext>
            </a:extLst>
          </p:cNvPr>
          <p:cNvSpPr>
            <a:spLocks noGrp="1"/>
          </p:cNvSpPr>
          <p:nvPr>
            <p:ph type="title"/>
          </p:nvPr>
        </p:nvSpPr>
        <p:spPr/>
        <p:txBody>
          <a:bodyPr/>
          <a:lstStyle/>
          <a:p>
            <a:r>
              <a:rPr lang="en-GB" dirty="0"/>
              <a:t>What do we need from you?</a:t>
            </a:r>
          </a:p>
        </p:txBody>
      </p:sp>
      <p:sp>
        <p:nvSpPr>
          <p:cNvPr id="3" name="Content Placeholder 2">
            <a:extLst>
              <a:ext uri="{FF2B5EF4-FFF2-40B4-BE49-F238E27FC236}">
                <a16:creationId xmlns:a16="http://schemas.microsoft.com/office/drawing/2014/main" id="{E0EED103-5072-4670-B654-837DAFED4781}"/>
              </a:ext>
            </a:extLst>
          </p:cNvPr>
          <p:cNvSpPr>
            <a:spLocks noGrp="1"/>
          </p:cNvSpPr>
          <p:nvPr>
            <p:ph idx="1"/>
          </p:nvPr>
        </p:nvSpPr>
        <p:spPr>
          <a:xfrm>
            <a:off x="258932" y="2373208"/>
            <a:ext cx="11674136" cy="3636511"/>
          </a:xfrm>
        </p:spPr>
        <p:txBody>
          <a:bodyPr>
            <a:normAutofit/>
          </a:bodyPr>
          <a:lstStyle/>
          <a:p>
            <a:pPr marL="0" indent="0" algn="ctr">
              <a:buNone/>
            </a:pPr>
            <a:r>
              <a:rPr lang="en-GB" dirty="0"/>
              <a:t>To help support the athletes become the best they can we want to take away some of the financial stress. Athletes have a 35+ hour training week which leaves them little time for work. Yet training, medical, travel and registration fees are expensive. We, at Hendon, want to support Hope on her journey to the 2024 Paris Olympic Games. </a:t>
            </a:r>
          </a:p>
          <a:p>
            <a:pPr marL="0" indent="0" algn="ctr">
              <a:buNone/>
            </a:pPr>
            <a:endParaRPr lang="en-GB" dirty="0"/>
          </a:p>
          <a:p>
            <a:pPr marL="0" indent="0" algn="ctr">
              <a:buNone/>
            </a:pPr>
            <a:r>
              <a:rPr lang="en-GB" dirty="0"/>
              <a:t>We are therefore setting each student in year 7 the </a:t>
            </a:r>
            <a:r>
              <a:rPr lang="en-GB" dirty="0">
                <a:solidFill>
                  <a:srgbClr val="FFFF00"/>
                </a:solidFill>
              </a:rPr>
              <a:t>target of raising £3</a:t>
            </a:r>
            <a:r>
              <a:rPr lang="en-GB" dirty="0"/>
              <a:t>. Each student will receive a sponsorship form for you to take home. Please ask family and friends to sponsor your fitness session and help Hope in her Olympic journey. Students that raise</a:t>
            </a:r>
          </a:p>
        </p:txBody>
      </p:sp>
      <p:pic>
        <p:nvPicPr>
          <p:cNvPr id="4" name="Picture 3">
            <a:extLst>
              <a:ext uri="{FF2B5EF4-FFF2-40B4-BE49-F238E27FC236}">
                <a16:creationId xmlns:a16="http://schemas.microsoft.com/office/drawing/2014/main" id="{0B40A0A2-4955-4ACF-9EAB-F4BD53BB2F74}"/>
              </a:ext>
            </a:extLst>
          </p:cNvPr>
          <p:cNvPicPr>
            <a:picLocks noChangeAspect="1"/>
          </p:cNvPicPr>
          <p:nvPr/>
        </p:nvPicPr>
        <p:blipFill>
          <a:blip r:embed="rId2"/>
          <a:stretch>
            <a:fillRect/>
          </a:stretch>
        </p:blipFill>
        <p:spPr>
          <a:xfrm>
            <a:off x="10085033" y="5540649"/>
            <a:ext cx="1945115" cy="1317351"/>
          </a:xfrm>
          <a:prstGeom prst="rect">
            <a:avLst/>
          </a:prstGeom>
        </p:spPr>
      </p:pic>
    </p:spTree>
    <p:extLst>
      <p:ext uri="{BB962C8B-B14F-4D97-AF65-F5344CB8AC3E}">
        <p14:creationId xmlns:p14="http://schemas.microsoft.com/office/powerpoint/2010/main" val="391547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9379-DE27-455E-B5FD-F14A7D0DA1F2}"/>
              </a:ext>
            </a:extLst>
          </p:cNvPr>
          <p:cNvSpPr>
            <a:spLocks noGrp="1"/>
          </p:cNvSpPr>
          <p:nvPr>
            <p:ph type="title"/>
          </p:nvPr>
        </p:nvSpPr>
        <p:spPr/>
        <p:txBody>
          <a:bodyPr/>
          <a:lstStyle/>
          <a:p>
            <a:r>
              <a:rPr lang="en-GB" dirty="0"/>
              <a:t>Fundraising Targets</a:t>
            </a:r>
          </a:p>
        </p:txBody>
      </p:sp>
      <p:sp>
        <p:nvSpPr>
          <p:cNvPr id="3" name="Content Placeholder 2">
            <a:extLst>
              <a:ext uri="{FF2B5EF4-FFF2-40B4-BE49-F238E27FC236}">
                <a16:creationId xmlns:a16="http://schemas.microsoft.com/office/drawing/2014/main" id="{542C3905-3FC1-45C0-BF06-31AC1F078A0B}"/>
              </a:ext>
            </a:extLst>
          </p:cNvPr>
          <p:cNvSpPr>
            <a:spLocks noGrp="1"/>
          </p:cNvSpPr>
          <p:nvPr>
            <p:ph idx="1"/>
          </p:nvPr>
        </p:nvSpPr>
        <p:spPr>
          <a:xfrm>
            <a:off x="818712" y="2222287"/>
            <a:ext cx="10554574" cy="4462598"/>
          </a:xfrm>
        </p:spPr>
        <p:txBody>
          <a:bodyPr>
            <a:normAutofit/>
          </a:bodyPr>
          <a:lstStyle/>
          <a:p>
            <a:pPr marL="0" indent="0" algn="ctr">
              <a:buNone/>
            </a:pPr>
            <a:r>
              <a:rPr lang="en-GB" sz="2400" b="1" dirty="0">
                <a:solidFill>
                  <a:srgbClr val="FFFF00"/>
                </a:solidFill>
              </a:rPr>
              <a:t>£3 </a:t>
            </a:r>
            <a:r>
              <a:rPr lang="en-GB" sz="2400" dirty="0"/>
              <a:t>minimum fundraising target</a:t>
            </a:r>
          </a:p>
          <a:p>
            <a:pPr marL="0" indent="0" algn="ctr">
              <a:buNone/>
            </a:pPr>
            <a:endParaRPr lang="en-GB" sz="2400" dirty="0"/>
          </a:p>
          <a:p>
            <a:pPr marL="0" indent="0" algn="ctr">
              <a:buNone/>
            </a:pPr>
            <a:r>
              <a:rPr lang="en-GB" sz="2400" b="1" dirty="0">
                <a:solidFill>
                  <a:srgbClr val="FFFF00"/>
                </a:solidFill>
              </a:rPr>
              <a:t>£5-£15- </a:t>
            </a:r>
            <a:r>
              <a:rPr lang="en-GB" sz="2400" dirty="0"/>
              <a:t>A6 Postcard of Hope </a:t>
            </a:r>
          </a:p>
          <a:p>
            <a:pPr marL="0" indent="0" algn="ctr">
              <a:buNone/>
            </a:pPr>
            <a:endParaRPr lang="en-GB" sz="2400" dirty="0"/>
          </a:p>
          <a:p>
            <a:pPr marL="0" indent="0" algn="ctr">
              <a:buNone/>
            </a:pPr>
            <a:r>
              <a:rPr lang="en-GB" sz="2400" b="1" dirty="0">
                <a:solidFill>
                  <a:srgbClr val="FFFF00"/>
                </a:solidFill>
              </a:rPr>
              <a:t>£15-£34.99- </a:t>
            </a:r>
            <a:r>
              <a:rPr lang="en-GB" sz="2400" dirty="0"/>
              <a:t>A4 Autographed photo with Biography</a:t>
            </a:r>
            <a:br>
              <a:rPr lang="en-GB" sz="2400" dirty="0"/>
            </a:br>
            <a:endParaRPr lang="en-GB" sz="2400" b="1" dirty="0">
              <a:solidFill>
                <a:srgbClr val="FFFF00"/>
              </a:solidFill>
            </a:endParaRPr>
          </a:p>
          <a:p>
            <a:pPr marL="0" indent="0" algn="ctr">
              <a:buNone/>
            </a:pPr>
            <a:r>
              <a:rPr lang="en-GB" sz="2400" b="1" dirty="0">
                <a:solidFill>
                  <a:srgbClr val="FFFF00"/>
                </a:solidFill>
              </a:rPr>
              <a:t>£35 or more- </a:t>
            </a:r>
            <a:r>
              <a:rPr lang="en-GB" sz="2400" dirty="0"/>
              <a:t>Signed instant photo of yourself with Hope Gordon</a:t>
            </a:r>
          </a:p>
        </p:txBody>
      </p:sp>
    </p:spTree>
    <p:extLst>
      <p:ext uri="{BB962C8B-B14F-4D97-AF65-F5344CB8AC3E}">
        <p14:creationId xmlns:p14="http://schemas.microsoft.com/office/powerpoint/2010/main" val="37897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FA2B-25B3-461E-B1C0-0E88C4EC0D24}"/>
              </a:ext>
            </a:extLst>
          </p:cNvPr>
          <p:cNvSpPr>
            <a:spLocks noGrp="1"/>
          </p:cNvSpPr>
          <p:nvPr>
            <p:ph type="title"/>
          </p:nvPr>
        </p:nvSpPr>
        <p:spPr/>
        <p:txBody>
          <a:bodyPr/>
          <a:lstStyle/>
          <a:p>
            <a:r>
              <a:rPr lang="en-GB" dirty="0"/>
              <a:t>Sponsorship</a:t>
            </a:r>
          </a:p>
        </p:txBody>
      </p:sp>
      <p:sp>
        <p:nvSpPr>
          <p:cNvPr id="3" name="Content Placeholder 2">
            <a:extLst>
              <a:ext uri="{FF2B5EF4-FFF2-40B4-BE49-F238E27FC236}">
                <a16:creationId xmlns:a16="http://schemas.microsoft.com/office/drawing/2014/main" id="{244BF40A-4449-4867-BB1B-4CAED6870BA0}"/>
              </a:ext>
            </a:extLst>
          </p:cNvPr>
          <p:cNvSpPr>
            <a:spLocks noGrp="1"/>
          </p:cNvSpPr>
          <p:nvPr>
            <p:ph idx="1"/>
          </p:nvPr>
        </p:nvSpPr>
        <p:spPr/>
        <p:txBody>
          <a:bodyPr/>
          <a:lstStyle/>
          <a:p>
            <a:pPr algn="ctr"/>
            <a:r>
              <a:rPr lang="en-GB" dirty="0"/>
              <a:t>You will all receive a sponsorship form from your form tutor today. Please take this home and ask as many family &amp; friends as you can. At a minimum, all you need to do is find at least 6 people to sponsor you 50p</a:t>
            </a:r>
          </a:p>
          <a:p>
            <a:pPr algn="ctr"/>
            <a:endParaRPr lang="en-GB" dirty="0"/>
          </a:p>
          <a:p>
            <a:pPr algn="ctr"/>
            <a:r>
              <a:rPr lang="en-GB" dirty="0"/>
              <a:t>Sponsors can be collected in cash with the form and given not the PE department after half term OR you can also use the QR code on the form and payments can be made  online. </a:t>
            </a:r>
          </a:p>
        </p:txBody>
      </p:sp>
      <p:pic>
        <p:nvPicPr>
          <p:cNvPr id="4" name="Picture 3">
            <a:extLst>
              <a:ext uri="{FF2B5EF4-FFF2-40B4-BE49-F238E27FC236}">
                <a16:creationId xmlns:a16="http://schemas.microsoft.com/office/drawing/2014/main" id="{5EB330D1-D081-466F-9633-1E2F05D8A7A3}"/>
              </a:ext>
            </a:extLst>
          </p:cNvPr>
          <p:cNvPicPr>
            <a:picLocks noChangeAspect="1"/>
          </p:cNvPicPr>
          <p:nvPr/>
        </p:nvPicPr>
        <p:blipFill>
          <a:blip r:embed="rId2"/>
          <a:stretch>
            <a:fillRect/>
          </a:stretch>
        </p:blipFill>
        <p:spPr>
          <a:xfrm>
            <a:off x="9982683" y="5346597"/>
            <a:ext cx="1944793" cy="1316850"/>
          </a:xfrm>
          <a:prstGeom prst="rect">
            <a:avLst/>
          </a:prstGeom>
        </p:spPr>
      </p:pic>
    </p:spTree>
    <p:extLst>
      <p:ext uri="{BB962C8B-B14F-4D97-AF65-F5344CB8AC3E}">
        <p14:creationId xmlns:p14="http://schemas.microsoft.com/office/powerpoint/2010/main" val="46762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1355</TotalTime>
  <Words>421</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2</vt:lpstr>
      <vt:lpstr>Quotable</vt:lpstr>
      <vt:lpstr>Celebrating  International Women’s Day  &amp;  Careers Week</vt:lpstr>
      <vt:lpstr>Physical Education</vt:lpstr>
      <vt:lpstr>Hope Gordon</vt:lpstr>
      <vt:lpstr>PowerPoint Presentation</vt:lpstr>
      <vt:lpstr>Why do we do this each year?</vt:lpstr>
      <vt:lpstr>What happens when the athlete visits?</vt:lpstr>
      <vt:lpstr>What do we need from you?</vt:lpstr>
      <vt:lpstr>Fundraising Targets</vt:lpstr>
      <vt:lpstr>Sponsorship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Downing</dc:creator>
  <cp:lastModifiedBy>Louise Varley</cp:lastModifiedBy>
  <cp:revision>14</cp:revision>
  <dcterms:created xsi:type="dcterms:W3CDTF">2023-01-19T13:10:13Z</dcterms:created>
  <dcterms:modified xsi:type="dcterms:W3CDTF">2023-02-22T12:12:21Z</dcterms:modified>
</cp:coreProperties>
</file>